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2" r:id="rId1"/>
  </p:sldMasterIdLst>
  <p:notesMasterIdLst>
    <p:notesMasterId r:id="rId21"/>
  </p:notesMasterIdLst>
  <p:sldIdLst>
    <p:sldId id="291" r:id="rId2"/>
    <p:sldId id="273" r:id="rId3"/>
    <p:sldId id="274" r:id="rId4"/>
    <p:sldId id="302" r:id="rId5"/>
    <p:sldId id="263" r:id="rId6"/>
    <p:sldId id="306" r:id="rId7"/>
    <p:sldId id="275" r:id="rId8"/>
    <p:sldId id="284" r:id="rId9"/>
    <p:sldId id="282" r:id="rId10"/>
    <p:sldId id="283" r:id="rId11"/>
    <p:sldId id="285" r:id="rId12"/>
    <p:sldId id="279" r:id="rId13"/>
    <p:sldId id="287" r:id="rId14"/>
    <p:sldId id="288" r:id="rId15"/>
    <p:sldId id="307" r:id="rId16"/>
    <p:sldId id="289" r:id="rId17"/>
    <p:sldId id="308" r:id="rId18"/>
    <p:sldId id="290" r:id="rId19"/>
    <p:sldId id="30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54B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464" y="3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78146A-A2C8-E647-B02C-24D4D26D9A52}" type="datetimeFigureOut">
              <a:rPr lang="en-US" smtClean="0"/>
              <a:t>6/27/13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94E223-F646-4143-A1CB-C2E04AC28063}" type="slidenum">
              <a:rPr lang="en-US" smtClean="0"/>
              <a:t>‹#›</a:t>
            </a:fld>
            <a:endParaRPr lang="en-US"/>
          </a:p>
        </p:txBody>
      </p:sp>
    </p:spTree>
    <p:extLst>
      <p:ext uri="{BB962C8B-B14F-4D97-AF65-F5344CB8AC3E}">
        <p14:creationId xmlns:p14="http://schemas.microsoft.com/office/powerpoint/2010/main" val="8680708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6/27/13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F5CE407-6216-4202-80E4-A30DC2F709B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6/27/13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6/27/13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E80666-FB37-4B36-9149-507F3B0178E3}" type="datetimeFigureOut">
              <a:rPr lang="en-US" smtClean="0"/>
              <a:pPr/>
              <a:t>6/27/13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6/27/13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E80666-FB37-4B36-9149-507F3B0178E3}" type="datetimeFigureOut">
              <a:rPr lang="en-US" smtClean="0"/>
              <a:pPr/>
              <a:t>6/27/13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8E80666-FB37-4B36-9149-507F3B0178E3}" type="datetimeFigureOut">
              <a:rPr lang="en-US" smtClean="0"/>
              <a:pPr/>
              <a:t>6/27/13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E80666-FB37-4B36-9149-507F3B0178E3}" type="datetimeFigureOut">
              <a:rPr lang="en-US" smtClean="0"/>
              <a:pPr/>
              <a:t>6/27/13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8E80666-FB37-4B36-9149-507F3B0178E3}" type="datetimeFigureOut">
              <a:rPr lang="en-US" smtClean="0"/>
              <a:pPr/>
              <a:t>6/27/13</a:t>
            </a:fld>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8E80666-FB37-4B36-9149-507F3B0178E3}" type="datetimeFigureOut">
              <a:rPr lang="en-US" smtClean="0"/>
              <a:pPr/>
              <a:t>6/27/13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7E63A33-8271-4DD0-9C48-789913D7C115}"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Problems</a:t>
            </a:r>
            <a:endParaRPr lang="en-US" dirty="0"/>
          </a:p>
        </p:txBody>
      </p:sp>
      <p:sp>
        <p:nvSpPr>
          <p:cNvPr id="4" name="Title 3"/>
          <p:cNvSpPr>
            <a:spLocks noGrp="1"/>
          </p:cNvSpPr>
          <p:nvPr>
            <p:ph type="ctrTitle"/>
          </p:nvPr>
        </p:nvSpPr>
        <p:spPr/>
        <p:txBody>
          <a:bodyPr/>
          <a:lstStyle/>
          <a:p>
            <a:r>
              <a:rPr lang="en-US" dirty="0"/>
              <a:t>A Hardy </a:t>
            </a:r>
            <a:r>
              <a:rPr lang="en-US" dirty="0" smtClean="0"/>
              <a:t>Weinberg</a:t>
            </a:r>
            <a:endParaRPr lang="en-US" dirty="0"/>
          </a:p>
        </p:txBody>
      </p:sp>
    </p:spTree>
    <p:extLst>
      <p:ext uri="{BB962C8B-B14F-4D97-AF65-F5344CB8AC3E}">
        <p14:creationId xmlns:p14="http://schemas.microsoft.com/office/powerpoint/2010/main" val="36077778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76225" y="792296"/>
            <a:ext cx="8591550" cy="762000"/>
          </a:xfrm>
        </p:spPr>
        <p:txBody>
          <a:bodyPr>
            <a:normAutofit fontScale="90000"/>
          </a:bodyPr>
          <a:lstStyle/>
          <a:p>
            <a:pPr lvl="0">
              <a:spcBef>
                <a:spcPct val="20000"/>
              </a:spcBef>
              <a:defRPr/>
            </a:pPr>
            <a:r>
              <a:rPr lang="en-US" sz="3300" cap="none" dirty="0">
                <a:solidFill>
                  <a:srgbClr val="564B3C"/>
                </a:solidFill>
                <a:latin typeface="Century Gothic"/>
                <a:ea typeface="+mn-ea"/>
                <a:cs typeface="+mn-cs"/>
              </a:rPr>
              <a:t>Brown hair (B) is dominant to blond hair (b). If there are 168 individuals with brown hair in a population of 200:</a:t>
            </a:r>
            <a:br>
              <a:rPr lang="en-US" sz="3300" cap="none" dirty="0">
                <a:solidFill>
                  <a:srgbClr val="564B3C"/>
                </a:solidFill>
                <a:latin typeface="Century Gothic"/>
                <a:ea typeface="+mn-ea"/>
                <a:cs typeface="+mn-cs"/>
              </a:rPr>
            </a:br>
            <a:endParaRPr lang="en-US" sz="4800" dirty="0">
              <a:latin typeface="Candara" charset="0"/>
              <a:cs typeface="Tunga" charset="0"/>
            </a:endParaRPr>
          </a:p>
        </p:txBody>
      </p:sp>
      <p:sp>
        <p:nvSpPr>
          <p:cNvPr id="3" name="Content Placeholder 2"/>
          <p:cNvSpPr>
            <a:spLocks noGrp="1"/>
          </p:cNvSpPr>
          <p:nvPr>
            <p:ph idx="1"/>
          </p:nvPr>
        </p:nvSpPr>
        <p:spPr>
          <a:xfrm>
            <a:off x="276224" y="1380574"/>
            <a:ext cx="8715375" cy="4109584"/>
          </a:xfrm>
          <a:prstGeom prst="rect">
            <a:avLst/>
          </a:prstGeom>
        </p:spPr>
        <p:txBody>
          <a:bodyPr>
            <a:normAutofit fontScale="77500" lnSpcReduction="20000"/>
          </a:bodyPr>
          <a:lstStyle/>
          <a:p>
            <a:pPr marL="0" indent="0" fontAlgn="auto">
              <a:spcAft>
                <a:spcPts val="0"/>
              </a:spcAft>
              <a:buFont typeface="Arial" pitchFamily="34" charset="0"/>
              <a:buNone/>
              <a:defRPr/>
            </a:pPr>
            <a:endParaRPr lang="en-US" sz="3200" dirty="0">
              <a:ea typeface="+mn-ea"/>
            </a:endParaRPr>
          </a:p>
          <a:p>
            <a:pPr marL="0" indent="0">
              <a:buNone/>
              <a:defRPr/>
            </a:pPr>
            <a:r>
              <a:rPr lang="en-US" sz="3200" dirty="0"/>
              <a:t>3. What is the predicted frequency of homozygous </a:t>
            </a:r>
            <a:r>
              <a:rPr lang="en-US" sz="3200" dirty="0" smtClean="0"/>
              <a:t>dominant genotype?</a:t>
            </a:r>
          </a:p>
          <a:p>
            <a:pPr marL="0" indent="0">
              <a:buNone/>
              <a:defRPr/>
            </a:pPr>
            <a:endParaRPr lang="en-US" sz="3200" dirty="0"/>
          </a:p>
          <a:p>
            <a:pPr marL="514350" indent="-514350">
              <a:buAutoNum type="alphaUcPeriod"/>
              <a:defRPr/>
            </a:pPr>
            <a:r>
              <a:rPr lang="en-US" sz="3200" dirty="0" smtClean="0"/>
              <a:t>16</a:t>
            </a:r>
            <a:r>
              <a:rPr lang="en-US" sz="3200" dirty="0"/>
              <a:t>%	B. </a:t>
            </a:r>
            <a:r>
              <a:rPr lang="en-US" sz="3200" dirty="0" smtClean="0"/>
              <a:t>0.36%</a:t>
            </a:r>
            <a:r>
              <a:rPr lang="en-US" sz="3200" dirty="0"/>
              <a:t>	C. 60%	D. 48%	E. 84</a:t>
            </a:r>
            <a:r>
              <a:rPr lang="en-US" sz="3200" dirty="0" smtClean="0"/>
              <a:t>%</a:t>
            </a:r>
          </a:p>
          <a:p>
            <a:pPr marL="514350" indent="-514350">
              <a:buAutoNum type="alphaUcPeriod"/>
              <a:defRPr/>
            </a:pPr>
            <a:endParaRPr lang="en-US" sz="3200" dirty="0"/>
          </a:p>
          <a:p>
            <a:pPr marL="0" indent="0">
              <a:buFont typeface="Arial" charset="0"/>
              <a:buNone/>
            </a:pPr>
            <a:endParaRPr lang="en-US" sz="3200" b="1" dirty="0">
              <a:solidFill>
                <a:srgbClr val="FF0000"/>
              </a:solidFill>
              <a:latin typeface="Candara" charset="0"/>
              <a:cs typeface="Tahoma" charset="0"/>
            </a:endParaRPr>
          </a:p>
          <a:p>
            <a:pPr lvl="1"/>
            <a:r>
              <a:rPr lang="en-US" sz="3000" i="1" dirty="0" smtClean="0">
                <a:latin typeface="Candara" charset="0"/>
                <a:cs typeface="Tahoma" charset="0"/>
              </a:rPr>
              <a:t>Frequency of Blond hair q</a:t>
            </a:r>
            <a:r>
              <a:rPr lang="en-US" sz="3000" i="1" baseline="30000" dirty="0" smtClean="0">
                <a:latin typeface="Candara" charset="0"/>
                <a:cs typeface="Tahoma" charset="0"/>
              </a:rPr>
              <a:t>2 </a:t>
            </a:r>
            <a:r>
              <a:rPr lang="en-US" sz="3000" i="1" dirty="0" smtClean="0">
                <a:latin typeface="Candara" charset="0"/>
                <a:cs typeface="Tahoma" charset="0"/>
              </a:rPr>
              <a:t>= 32/200= 0.16</a:t>
            </a:r>
          </a:p>
          <a:p>
            <a:pPr lvl="1"/>
            <a:r>
              <a:rPr lang="en-US" sz="3000" i="1" dirty="0" smtClean="0">
                <a:latin typeface="Candara" charset="0"/>
                <a:cs typeface="Tahoma" charset="0"/>
              </a:rPr>
              <a:t>q= 0.4</a:t>
            </a:r>
          </a:p>
          <a:p>
            <a:pPr lvl="1"/>
            <a:r>
              <a:rPr lang="en-US" sz="3000" i="1" dirty="0" smtClean="0">
                <a:latin typeface="Candara" charset="0"/>
                <a:cs typeface="Tahoma" charset="0"/>
              </a:rPr>
              <a:t>p= 1-q   so p = 0.6</a:t>
            </a:r>
            <a:endParaRPr lang="en-US" sz="3000" i="1" dirty="0">
              <a:latin typeface="Candara" charset="0"/>
              <a:cs typeface="Tahoma" charset="0"/>
            </a:endParaRPr>
          </a:p>
          <a:p>
            <a:pPr lvl="1"/>
            <a:r>
              <a:rPr lang="en-US" sz="3000" i="1" dirty="0" smtClean="0">
                <a:latin typeface="Candara" charset="0"/>
                <a:cs typeface="Tahoma" charset="0"/>
              </a:rPr>
              <a:t>p</a:t>
            </a:r>
            <a:r>
              <a:rPr lang="en-US" sz="3000" i="1" baseline="30000" dirty="0" smtClean="0">
                <a:latin typeface="Candara" charset="0"/>
                <a:cs typeface="Tahoma" charset="0"/>
              </a:rPr>
              <a:t>2</a:t>
            </a:r>
            <a:r>
              <a:rPr lang="en-US" sz="3000" i="1" dirty="0" smtClean="0">
                <a:latin typeface="Candara" charset="0"/>
                <a:cs typeface="Tahoma" charset="0"/>
              </a:rPr>
              <a:t> </a:t>
            </a:r>
            <a:r>
              <a:rPr lang="en-US" sz="3000" i="1" dirty="0">
                <a:latin typeface="Candara" charset="0"/>
                <a:cs typeface="Tahoma" charset="0"/>
              </a:rPr>
              <a:t>= (</a:t>
            </a:r>
            <a:r>
              <a:rPr lang="en-US" sz="3000" dirty="0">
                <a:latin typeface="Candara" charset="0"/>
                <a:cs typeface="Tahoma" charset="0"/>
              </a:rPr>
              <a:t>0.6)</a:t>
            </a:r>
            <a:r>
              <a:rPr lang="en-US" sz="3000" baseline="30000" dirty="0">
                <a:latin typeface="Candara" charset="0"/>
                <a:cs typeface="Tahoma" charset="0"/>
              </a:rPr>
              <a:t>2</a:t>
            </a:r>
            <a:r>
              <a:rPr lang="en-US" sz="3000" dirty="0">
                <a:latin typeface="Candara" charset="0"/>
                <a:cs typeface="Tahoma" charset="0"/>
              </a:rPr>
              <a:t> = 0.36</a:t>
            </a:r>
            <a:endParaRPr lang="en-US" sz="3000" i="1" dirty="0">
              <a:latin typeface="Candara" charset="0"/>
              <a:cs typeface="Tahoma" charset="0"/>
            </a:endParaRPr>
          </a:p>
          <a:p>
            <a:pPr marL="0" indent="0">
              <a:buNone/>
              <a:defRPr/>
            </a:pPr>
            <a:endParaRPr lang="en-US" sz="3200" dirty="0"/>
          </a:p>
        </p:txBody>
      </p:sp>
      <p:sp>
        <p:nvSpPr>
          <p:cNvPr id="2" name="Oval 1"/>
          <p:cNvSpPr/>
          <p:nvPr/>
        </p:nvSpPr>
        <p:spPr>
          <a:xfrm>
            <a:off x="2070730" y="2567864"/>
            <a:ext cx="1808438" cy="1007819"/>
          </a:xfrm>
          <a:prstGeom prst="ellipse">
            <a:avLst/>
          </a:prstGeom>
          <a:solidFill>
            <a:srgbClr val="FFFF00">
              <a:alpha val="1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76225" y="5912534"/>
            <a:ext cx="2802261" cy="523220"/>
          </a:xfrm>
          <a:prstGeom prst="rect">
            <a:avLst/>
          </a:prstGeom>
          <a:noFill/>
        </p:spPr>
        <p:txBody>
          <a:bodyPr wrap="square" rtlCol="0">
            <a:spAutoFit/>
          </a:bodyPr>
          <a:lstStyle/>
          <a:p>
            <a:r>
              <a:rPr lang="en-US" sz="1400" dirty="0" smtClean="0"/>
              <a:t>Original problem source unknown</a:t>
            </a:r>
            <a:endParaRPr lang="en-US" sz="1400" dirty="0"/>
          </a:p>
        </p:txBody>
      </p:sp>
    </p:spTree>
    <p:extLst>
      <p:ext uri="{BB962C8B-B14F-4D97-AF65-F5344CB8AC3E}">
        <p14:creationId xmlns:p14="http://schemas.microsoft.com/office/powerpoint/2010/main" val="9216697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560235"/>
            <a:ext cx="8260672" cy="1039427"/>
          </a:xfrm>
        </p:spPr>
        <p:txBody>
          <a:bodyPr>
            <a:noAutofit/>
          </a:bodyPr>
          <a:lstStyle/>
          <a:p>
            <a:r>
              <a:rPr lang="en-US" sz="2400" dirty="0">
                <a:latin typeface="Candara" charset="0"/>
                <a:cs typeface="Tahoma" charset="0"/>
              </a:rPr>
              <a:t>4. What are the allele frequencies in an isolated field of 382 pink, 355 white, and 103 red snapdragon plants?</a:t>
            </a:r>
            <a:br>
              <a:rPr lang="en-US" sz="2400" dirty="0">
                <a:latin typeface="Candara" charset="0"/>
                <a:cs typeface="Tahoma" charset="0"/>
              </a:rPr>
            </a:br>
            <a:endParaRPr lang="en-US" sz="2400" dirty="0"/>
          </a:p>
        </p:txBody>
      </p:sp>
      <p:sp>
        <p:nvSpPr>
          <p:cNvPr id="3" name="Content Placeholder 2"/>
          <p:cNvSpPr>
            <a:spLocks noGrp="1"/>
          </p:cNvSpPr>
          <p:nvPr>
            <p:ph idx="1"/>
          </p:nvPr>
        </p:nvSpPr>
        <p:spPr/>
        <p:txBody>
          <a:bodyPr>
            <a:normAutofit/>
          </a:bodyPr>
          <a:lstStyle/>
          <a:p>
            <a:pPr marL="0" indent="0">
              <a:buNone/>
              <a:defRPr/>
            </a:pPr>
            <a:r>
              <a:rPr lang="en-US" dirty="0" smtClean="0"/>
              <a:t>This is a case of incomplete dominance</a:t>
            </a:r>
          </a:p>
          <a:p>
            <a:pPr marL="0" indent="0">
              <a:buNone/>
              <a:defRPr/>
            </a:pPr>
            <a:endParaRPr lang="en-US" dirty="0"/>
          </a:p>
          <a:p>
            <a:pPr marL="0" indent="0">
              <a:buNone/>
              <a:defRPr/>
            </a:pPr>
            <a:r>
              <a:rPr lang="en-US" dirty="0" smtClean="0"/>
              <a:t>(</a:t>
            </a:r>
            <a:r>
              <a:rPr lang="en-US" dirty="0"/>
              <a:t>103 x 2) + 382 = 588 red alleles</a:t>
            </a:r>
            <a:br>
              <a:rPr lang="en-US" dirty="0"/>
            </a:br>
            <a:r>
              <a:rPr lang="en-US" dirty="0"/>
              <a:t>(355 x 2) + 382 = 1,092 white </a:t>
            </a:r>
            <a:r>
              <a:rPr lang="en-US" dirty="0" smtClean="0"/>
              <a:t>alleles</a:t>
            </a:r>
          </a:p>
          <a:p>
            <a:pPr marL="0" indent="0">
              <a:buNone/>
              <a:defRPr/>
            </a:pPr>
            <a:endParaRPr lang="en-US" dirty="0"/>
          </a:p>
          <a:p>
            <a:pPr marL="0" indent="0">
              <a:buNone/>
              <a:defRPr/>
            </a:pPr>
            <a:r>
              <a:rPr lang="en-US" dirty="0" smtClean="0"/>
              <a:t>Then calculate the frequency</a:t>
            </a:r>
          </a:p>
          <a:p>
            <a:pPr marL="0" indent="0">
              <a:buNone/>
              <a:defRPr/>
            </a:pPr>
            <a:r>
              <a:rPr lang="en-US" dirty="0" smtClean="0"/>
              <a:t>588/1680 </a:t>
            </a:r>
            <a:r>
              <a:rPr lang="en-US" dirty="0"/>
              <a:t>= 0.35 red alleles</a:t>
            </a:r>
          </a:p>
          <a:p>
            <a:pPr marL="0" indent="0">
              <a:buNone/>
              <a:defRPr/>
            </a:pPr>
            <a:r>
              <a:rPr lang="en-US" dirty="0"/>
              <a:t>1,092</a:t>
            </a:r>
            <a:r>
              <a:rPr lang="en-US" dirty="0" smtClean="0"/>
              <a:t>/1680= </a:t>
            </a:r>
            <a:r>
              <a:rPr lang="en-US" dirty="0"/>
              <a:t>0.65 white alleles</a:t>
            </a:r>
          </a:p>
          <a:p>
            <a:endParaRPr lang="en-US" dirty="0"/>
          </a:p>
        </p:txBody>
      </p:sp>
      <p:sp>
        <p:nvSpPr>
          <p:cNvPr id="4" name="TextBox 3"/>
          <p:cNvSpPr txBox="1"/>
          <p:nvPr/>
        </p:nvSpPr>
        <p:spPr>
          <a:xfrm>
            <a:off x="276225" y="5912534"/>
            <a:ext cx="2802261" cy="523220"/>
          </a:xfrm>
          <a:prstGeom prst="rect">
            <a:avLst/>
          </a:prstGeom>
          <a:noFill/>
        </p:spPr>
        <p:txBody>
          <a:bodyPr wrap="square" rtlCol="0">
            <a:spAutoFit/>
          </a:bodyPr>
          <a:lstStyle/>
          <a:p>
            <a:r>
              <a:rPr lang="en-US" sz="1400" dirty="0" smtClean="0"/>
              <a:t>Original problem source unknown</a:t>
            </a:r>
            <a:endParaRPr lang="en-US" sz="1400" dirty="0"/>
          </a:p>
        </p:txBody>
      </p:sp>
    </p:spTree>
    <p:extLst>
      <p:ext uri="{BB962C8B-B14F-4D97-AF65-F5344CB8AC3E}">
        <p14:creationId xmlns:p14="http://schemas.microsoft.com/office/powerpoint/2010/main" val="3709458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47156" y="858736"/>
            <a:ext cx="8591550" cy="838200"/>
          </a:xfrm>
        </p:spPr>
        <p:txBody>
          <a:bodyPr>
            <a:normAutofit fontScale="90000"/>
          </a:bodyPr>
          <a:lstStyle/>
          <a:p>
            <a:pPr lvl="0" algn="l">
              <a:spcBef>
                <a:spcPct val="20000"/>
              </a:spcBef>
            </a:pPr>
            <a:r>
              <a:rPr lang="en-US" sz="2300" cap="none" dirty="0">
                <a:solidFill>
                  <a:srgbClr val="564B3C"/>
                </a:solidFill>
                <a:latin typeface="Candara" charset="0"/>
                <a:ea typeface="+mn-ea"/>
                <a:cs typeface="Tahoma" charset="0"/>
              </a:rPr>
              <a:t>5</a:t>
            </a:r>
            <a:r>
              <a:rPr lang="en-US" sz="2300" cap="none" dirty="0" smtClean="0">
                <a:solidFill>
                  <a:srgbClr val="564B3C"/>
                </a:solidFill>
                <a:latin typeface="Candara" charset="0"/>
                <a:ea typeface="+mn-ea"/>
                <a:cs typeface="Tahoma" charset="0"/>
              </a:rPr>
              <a:t>. </a:t>
            </a:r>
            <a:r>
              <a:rPr lang="en-US" sz="2300" cap="none" dirty="0">
                <a:solidFill>
                  <a:srgbClr val="564B3C"/>
                </a:solidFill>
                <a:latin typeface="Candara" charset="0"/>
                <a:ea typeface="+mn-ea"/>
                <a:cs typeface="Tahoma" charset="0"/>
              </a:rPr>
              <a:t>A </a:t>
            </a:r>
            <a:r>
              <a:rPr lang="en-US" sz="2300" cap="none" dirty="0" smtClean="0">
                <a:solidFill>
                  <a:srgbClr val="564B3C"/>
                </a:solidFill>
                <a:latin typeface="Candara" charset="0"/>
                <a:ea typeface="+mn-ea"/>
                <a:cs typeface="Tahoma" charset="0"/>
              </a:rPr>
              <a:t>population </a:t>
            </a:r>
            <a:r>
              <a:rPr lang="en-US" sz="2300" cap="none" dirty="0">
                <a:solidFill>
                  <a:srgbClr val="564B3C"/>
                </a:solidFill>
                <a:latin typeface="Candara" charset="0"/>
                <a:cs typeface="Tahoma" charset="0"/>
              </a:rPr>
              <a:t>of turtles </a:t>
            </a:r>
            <a:r>
              <a:rPr lang="en-US" sz="2300" cap="none" dirty="0" smtClean="0">
                <a:solidFill>
                  <a:srgbClr val="564B3C"/>
                </a:solidFill>
                <a:latin typeface="Candara" charset="0"/>
                <a:cs typeface="Tahoma" charset="0"/>
              </a:rPr>
              <a:t>(</a:t>
            </a:r>
            <a:r>
              <a:rPr lang="en-US" sz="2300" cap="none" dirty="0" smtClean="0">
                <a:solidFill>
                  <a:srgbClr val="564B3C"/>
                </a:solidFill>
                <a:latin typeface="Candara" charset="0"/>
                <a:ea typeface="+mn-ea"/>
                <a:cs typeface="Tahoma" charset="0"/>
              </a:rPr>
              <a:t>in Hardy Weinberg equilibrium) is </a:t>
            </a:r>
            <a:r>
              <a:rPr lang="en-US" sz="2300" cap="none" dirty="0">
                <a:solidFill>
                  <a:srgbClr val="564B3C"/>
                </a:solidFill>
                <a:latin typeface="Candara" charset="0"/>
                <a:ea typeface="+mn-ea"/>
                <a:cs typeface="Tahoma" charset="0"/>
              </a:rPr>
              <a:t>variable for the length of their tail. </a:t>
            </a:r>
            <a:r>
              <a:rPr lang="en-US" sz="2300" cap="none" dirty="0" smtClean="0">
                <a:solidFill>
                  <a:srgbClr val="564B3C"/>
                </a:solidFill>
                <a:latin typeface="Candara" charset="0"/>
                <a:ea typeface="+mn-ea"/>
                <a:cs typeface="Tahoma" charset="0"/>
              </a:rPr>
              <a:t>Long </a:t>
            </a:r>
            <a:r>
              <a:rPr lang="en-US" sz="2300" cap="none" dirty="0">
                <a:solidFill>
                  <a:srgbClr val="564B3C"/>
                </a:solidFill>
                <a:latin typeface="Candara" charset="0"/>
                <a:ea typeface="+mn-ea"/>
                <a:cs typeface="Tahoma" charset="0"/>
              </a:rPr>
              <a:t>tails are dominant to short tails. 25 have long tails and 75 have short tails. </a:t>
            </a:r>
            <a:r>
              <a:rPr lang="en-US" sz="2300" cap="none" dirty="0" smtClean="0">
                <a:solidFill>
                  <a:srgbClr val="564B3C"/>
                </a:solidFill>
                <a:latin typeface="Candara" charset="0"/>
                <a:ea typeface="+mn-ea"/>
                <a:cs typeface="Tahoma" charset="0"/>
              </a:rPr>
              <a:t>If </a:t>
            </a:r>
            <a:r>
              <a:rPr lang="en-US" sz="2300" cap="none" dirty="0">
                <a:solidFill>
                  <a:srgbClr val="564B3C"/>
                </a:solidFill>
                <a:latin typeface="Candara" charset="0"/>
                <a:ea typeface="+mn-ea"/>
                <a:cs typeface="Tahoma" charset="0"/>
              </a:rPr>
              <a:t>400 </a:t>
            </a:r>
            <a:r>
              <a:rPr lang="en-US" sz="2300" cap="none" dirty="0" smtClean="0">
                <a:solidFill>
                  <a:srgbClr val="564B3C"/>
                </a:solidFill>
                <a:latin typeface="Candara" charset="0"/>
                <a:ea typeface="+mn-ea"/>
                <a:cs typeface="Tahoma" charset="0"/>
              </a:rPr>
              <a:t>baby turtles are </a:t>
            </a:r>
            <a:r>
              <a:rPr lang="en-US" sz="2300" cap="none" dirty="0">
                <a:solidFill>
                  <a:srgbClr val="564B3C"/>
                </a:solidFill>
                <a:latin typeface="Candara" charset="0"/>
                <a:ea typeface="+mn-ea"/>
                <a:cs typeface="Tahoma" charset="0"/>
              </a:rPr>
              <a:t>born </a:t>
            </a:r>
            <a:r>
              <a:rPr lang="en-US" sz="2300" cap="none" dirty="0" smtClean="0">
                <a:solidFill>
                  <a:srgbClr val="564B3C"/>
                </a:solidFill>
                <a:latin typeface="Candara" charset="0"/>
                <a:ea typeface="+mn-ea"/>
                <a:cs typeface="Tahoma" charset="0"/>
              </a:rPr>
              <a:t>in the population, predict </a:t>
            </a:r>
            <a:r>
              <a:rPr lang="en-US" sz="2300" cap="none" dirty="0">
                <a:solidFill>
                  <a:srgbClr val="564B3C"/>
                </a:solidFill>
                <a:latin typeface="Candara" charset="0"/>
                <a:ea typeface="+mn-ea"/>
                <a:cs typeface="Tahoma" charset="0"/>
              </a:rPr>
              <a:t>how many of the offspring </a:t>
            </a:r>
            <a:r>
              <a:rPr lang="en-US" sz="2300" cap="none" dirty="0" smtClean="0">
                <a:solidFill>
                  <a:srgbClr val="564B3C"/>
                </a:solidFill>
                <a:latin typeface="Candara" charset="0"/>
                <a:ea typeface="+mn-ea"/>
                <a:cs typeface="Tahoma" charset="0"/>
              </a:rPr>
              <a:t>will have long </a:t>
            </a:r>
            <a:r>
              <a:rPr lang="en-US" sz="2300" cap="none" dirty="0">
                <a:solidFill>
                  <a:srgbClr val="564B3C"/>
                </a:solidFill>
                <a:latin typeface="Candara" charset="0"/>
                <a:ea typeface="+mn-ea"/>
                <a:cs typeface="Tahoma" charset="0"/>
              </a:rPr>
              <a:t>tails and how </a:t>
            </a:r>
            <a:r>
              <a:rPr lang="en-US" sz="2300" cap="none" dirty="0" smtClean="0">
                <a:solidFill>
                  <a:srgbClr val="564B3C"/>
                </a:solidFill>
                <a:latin typeface="Candara" charset="0"/>
                <a:ea typeface="+mn-ea"/>
                <a:cs typeface="Tahoma" charset="0"/>
              </a:rPr>
              <a:t>will have short tails</a:t>
            </a:r>
            <a:r>
              <a:rPr lang="en-US" sz="2300" cap="none" dirty="0">
                <a:solidFill>
                  <a:srgbClr val="564B3C"/>
                </a:solidFill>
                <a:latin typeface="Candara" charset="0"/>
                <a:ea typeface="+mn-ea"/>
                <a:cs typeface="Tahoma" charset="0"/>
              </a:rPr>
              <a:t>.</a:t>
            </a:r>
            <a:endParaRPr lang="en-US" sz="4800" dirty="0">
              <a:latin typeface="Candara" charset="0"/>
              <a:cs typeface="Tunga" charset="0"/>
            </a:endParaRPr>
          </a:p>
        </p:txBody>
      </p:sp>
      <p:sp>
        <p:nvSpPr>
          <p:cNvPr id="3" name="Content Placeholder 2"/>
          <p:cNvSpPr>
            <a:spLocks noGrp="1"/>
          </p:cNvSpPr>
          <p:nvPr>
            <p:ph idx="1"/>
          </p:nvPr>
        </p:nvSpPr>
        <p:spPr>
          <a:xfrm>
            <a:off x="274638" y="2567866"/>
            <a:ext cx="8594725" cy="3909133"/>
          </a:xfrm>
          <a:prstGeom prst="rect">
            <a:avLst/>
          </a:prstGeom>
        </p:spPr>
        <p:txBody>
          <a:bodyPr wrap="square" numCol="1" anchor="t" anchorCtr="0" compatLnSpc="1">
            <a:prstTxWarp prst="textNoShape">
              <a:avLst/>
            </a:prstTxWarp>
            <a:noAutofit/>
          </a:bodyPr>
          <a:lstStyle/>
          <a:p>
            <a:pPr marL="0" indent="0">
              <a:buFont typeface="Arial" charset="0"/>
              <a:buNone/>
            </a:pPr>
            <a:endParaRPr lang="en-US" sz="2300" dirty="0">
              <a:latin typeface="Candara" charset="0"/>
              <a:cs typeface="Tahoma" charset="0"/>
            </a:endParaRPr>
          </a:p>
          <a:p>
            <a:pPr marL="0" indent="0">
              <a:buFont typeface="Arial" charset="0"/>
              <a:buNone/>
            </a:pPr>
            <a:endParaRPr lang="en-US" sz="2300" dirty="0">
              <a:latin typeface="Candara" charset="0"/>
              <a:cs typeface="Tahoma" charset="0"/>
            </a:endParaRPr>
          </a:p>
        </p:txBody>
      </p:sp>
      <p:pic>
        <p:nvPicPr>
          <p:cNvPr id="5" name="Picture 4" descr="DSC01082.JPG"/>
          <p:cNvPicPr>
            <a:picLocks noChangeAspect="1"/>
          </p:cNvPicPr>
          <p:nvPr/>
        </p:nvPicPr>
        <p:blipFill rotWithShape="1">
          <a:blip r:embed="rId2">
            <a:extLst>
              <a:ext uri="{28A0092B-C50C-407E-A947-70E740481C1C}">
                <a14:useLocalDpi xmlns:a14="http://schemas.microsoft.com/office/drawing/2010/main" val="0"/>
              </a:ext>
            </a:extLst>
          </a:blip>
          <a:srcRect l="28836" t="2213" r="20438" b="21893"/>
          <a:stretch/>
        </p:blipFill>
        <p:spPr>
          <a:xfrm>
            <a:off x="2319218" y="1836163"/>
            <a:ext cx="4135869" cy="4640836"/>
          </a:xfrm>
          <a:prstGeom prst="rect">
            <a:avLst/>
          </a:prstGeom>
        </p:spPr>
      </p:pic>
      <p:sp>
        <p:nvSpPr>
          <p:cNvPr id="6" name="TextBox 5"/>
          <p:cNvSpPr txBox="1"/>
          <p:nvPr/>
        </p:nvSpPr>
        <p:spPr>
          <a:xfrm>
            <a:off x="276225" y="5912534"/>
            <a:ext cx="2802261" cy="523220"/>
          </a:xfrm>
          <a:prstGeom prst="rect">
            <a:avLst/>
          </a:prstGeom>
          <a:noFill/>
        </p:spPr>
        <p:txBody>
          <a:bodyPr wrap="square" rtlCol="0">
            <a:spAutoFit/>
          </a:bodyPr>
          <a:lstStyle/>
          <a:p>
            <a:r>
              <a:rPr lang="en-US" sz="1400" dirty="0" smtClean="0"/>
              <a:t>Original problem source unknown</a:t>
            </a:r>
            <a:endParaRPr lang="en-US" sz="1400" dirty="0"/>
          </a:p>
        </p:txBody>
      </p:sp>
    </p:spTree>
    <p:extLst>
      <p:ext uri="{BB962C8B-B14F-4D97-AF65-F5344CB8AC3E}">
        <p14:creationId xmlns:p14="http://schemas.microsoft.com/office/powerpoint/2010/main" val="4644950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47156" y="858736"/>
            <a:ext cx="8591550" cy="838200"/>
          </a:xfrm>
        </p:spPr>
        <p:txBody>
          <a:bodyPr>
            <a:normAutofit fontScale="90000"/>
          </a:bodyPr>
          <a:lstStyle/>
          <a:p>
            <a:pPr lvl="0" algn="l">
              <a:spcBef>
                <a:spcPct val="20000"/>
              </a:spcBef>
            </a:pPr>
            <a:r>
              <a:rPr lang="en-US" sz="2300" cap="none" dirty="0">
                <a:solidFill>
                  <a:srgbClr val="564B3C"/>
                </a:solidFill>
                <a:latin typeface="Candara" charset="0"/>
                <a:ea typeface="+mn-ea"/>
                <a:cs typeface="Tahoma" charset="0"/>
              </a:rPr>
              <a:t>5</a:t>
            </a:r>
            <a:r>
              <a:rPr lang="en-US" sz="2300" cap="none" dirty="0" smtClean="0">
                <a:solidFill>
                  <a:srgbClr val="564B3C"/>
                </a:solidFill>
                <a:latin typeface="Candara" charset="0"/>
                <a:ea typeface="+mn-ea"/>
                <a:cs typeface="Tahoma" charset="0"/>
              </a:rPr>
              <a:t>. </a:t>
            </a:r>
            <a:r>
              <a:rPr lang="en-US" sz="2300" cap="none" dirty="0">
                <a:solidFill>
                  <a:srgbClr val="564B3C"/>
                </a:solidFill>
                <a:latin typeface="Candara" charset="0"/>
                <a:ea typeface="+mn-ea"/>
                <a:cs typeface="Tahoma" charset="0"/>
              </a:rPr>
              <a:t>A </a:t>
            </a:r>
            <a:r>
              <a:rPr lang="en-US" sz="2300" cap="none" dirty="0" smtClean="0">
                <a:solidFill>
                  <a:srgbClr val="564B3C"/>
                </a:solidFill>
                <a:latin typeface="Candara" charset="0"/>
                <a:ea typeface="+mn-ea"/>
                <a:cs typeface="Tahoma" charset="0"/>
              </a:rPr>
              <a:t>population </a:t>
            </a:r>
            <a:r>
              <a:rPr lang="en-US" sz="2300" cap="none" dirty="0">
                <a:solidFill>
                  <a:srgbClr val="564B3C"/>
                </a:solidFill>
                <a:latin typeface="Candara" charset="0"/>
                <a:cs typeface="Tahoma" charset="0"/>
              </a:rPr>
              <a:t>of turtles </a:t>
            </a:r>
            <a:r>
              <a:rPr lang="en-US" sz="2300" cap="none" dirty="0" smtClean="0">
                <a:solidFill>
                  <a:srgbClr val="564B3C"/>
                </a:solidFill>
                <a:latin typeface="Candara" charset="0"/>
                <a:cs typeface="Tahoma" charset="0"/>
              </a:rPr>
              <a:t>(</a:t>
            </a:r>
            <a:r>
              <a:rPr lang="en-US" sz="2300" cap="none" dirty="0" smtClean="0">
                <a:solidFill>
                  <a:srgbClr val="564B3C"/>
                </a:solidFill>
                <a:latin typeface="Candara" charset="0"/>
                <a:ea typeface="+mn-ea"/>
                <a:cs typeface="Tahoma" charset="0"/>
              </a:rPr>
              <a:t>in Hardy Weinberg equilibrium) is </a:t>
            </a:r>
            <a:r>
              <a:rPr lang="en-US" sz="2300" cap="none" dirty="0">
                <a:solidFill>
                  <a:srgbClr val="564B3C"/>
                </a:solidFill>
                <a:latin typeface="Candara" charset="0"/>
                <a:ea typeface="+mn-ea"/>
                <a:cs typeface="Tahoma" charset="0"/>
              </a:rPr>
              <a:t>variable for the length of their tail. </a:t>
            </a:r>
            <a:r>
              <a:rPr lang="en-US" sz="2300" cap="none" dirty="0" smtClean="0">
                <a:solidFill>
                  <a:srgbClr val="564B3C"/>
                </a:solidFill>
                <a:latin typeface="Candara" charset="0"/>
                <a:ea typeface="+mn-ea"/>
                <a:cs typeface="Tahoma" charset="0"/>
              </a:rPr>
              <a:t>Long </a:t>
            </a:r>
            <a:r>
              <a:rPr lang="en-US" sz="2300" cap="none" dirty="0">
                <a:solidFill>
                  <a:srgbClr val="564B3C"/>
                </a:solidFill>
                <a:latin typeface="Candara" charset="0"/>
                <a:ea typeface="+mn-ea"/>
                <a:cs typeface="Tahoma" charset="0"/>
              </a:rPr>
              <a:t>tails are dominant to short tails. 25 have long tails and 75 have short tails. </a:t>
            </a:r>
            <a:r>
              <a:rPr lang="en-US" sz="2300" cap="none" dirty="0" smtClean="0">
                <a:solidFill>
                  <a:srgbClr val="564B3C"/>
                </a:solidFill>
                <a:latin typeface="Candara" charset="0"/>
                <a:ea typeface="+mn-ea"/>
                <a:cs typeface="Tahoma" charset="0"/>
              </a:rPr>
              <a:t>If </a:t>
            </a:r>
            <a:r>
              <a:rPr lang="en-US" sz="2300" cap="none" dirty="0">
                <a:solidFill>
                  <a:srgbClr val="564B3C"/>
                </a:solidFill>
                <a:latin typeface="Candara" charset="0"/>
                <a:ea typeface="+mn-ea"/>
                <a:cs typeface="Tahoma" charset="0"/>
              </a:rPr>
              <a:t>400 </a:t>
            </a:r>
            <a:r>
              <a:rPr lang="en-US" sz="2300" cap="none" dirty="0" smtClean="0">
                <a:solidFill>
                  <a:srgbClr val="564B3C"/>
                </a:solidFill>
                <a:latin typeface="Candara" charset="0"/>
                <a:ea typeface="+mn-ea"/>
                <a:cs typeface="Tahoma" charset="0"/>
              </a:rPr>
              <a:t>baby turtles are </a:t>
            </a:r>
            <a:r>
              <a:rPr lang="en-US" sz="2300" cap="none" dirty="0">
                <a:solidFill>
                  <a:srgbClr val="564B3C"/>
                </a:solidFill>
                <a:latin typeface="Candara" charset="0"/>
                <a:ea typeface="+mn-ea"/>
                <a:cs typeface="Tahoma" charset="0"/>
              </a:rPr>
              <a:t>born </a:t>
            </a:r>
            <a:r>
              <a:rPr lang="en-US" sz="2300" cap="none" dirty="0" smtClean="0">
                <a:solidFill>
                  <a:srgbClr val="564B3C"/>
                </a:solidFill>
                <a:latin typeface="Candara" charset="0"/>
                <a:ea typeface="+mn-ea"/>
                <a:cs typeface="Tahoma" charset="0"/>
              </a:rPr>
              <a:t>in the population, predict </a:t>
            </a:r>
            <a:r>
              <a:rPr lang="en-US" sz="2300" cap="none" dirty="0">
                <a:solidFill>
                  <a:srgbClr val="564B3C"/>
                </a:solidFill>
                <a:latin typeface="Candara" charset="0"/>
                <a:ea typeface="+mn-ea"/>
                <a:cs typeface="Tahoma" charset="0"/>
              </a:rPr>
              <a:t>how many of the offspring </a:t>
            </a:r>
            <a:r>
              <a:rPr lang="en-US" sz="2300" cap="none" dirty="0" smtClean="0">
                <a:solidFill>
                  <a:srgbClr val="564B3C"/>
                </a:solidFill>
                <a:latin typeface="Candara" charset="0"/>
                <a:ea typeface="+mn-ea"/>
                <a:cs typeface="Tahoma" charset="0"/>
              </a:rPr>
              <a:t>will have long </a:t>
            </a:r>
            <a:r>
              <a:rPr lang="en-US" sz="2300" cap="none" dirty="0">
                <a:solidFill>
                  <a:srgbClr val="564B3C"/>
                </a:solidFill>
                <a:latin typeface="Candara" charset="0"/>
                <a:ea typeface="+mn-ea"/>
                <a:cs typeface="Tahoma" charset="0"/>
              </a:rPr>
              <a:t>tails and how </a:t>
            </a:r>
            <a:r>
              <a:rPr lang="en-US" sz="2300" cap="none" dirty="0" smtClean="0">
                <a:solidFill>
                  <a:srgbClr val="564B3C"/>
                </a:solidFill>
                <a:latin typeface="Candara" charset="0"/>
                <a:ea typeface="+mn-ea"/>
                <a:cs typeface="Tahoma" charset="0"/>
              </a:rPr>
              <a:t>will have short tails?</a:t>
            </a:r>
            <a:r>
              <a:rPr lang="en-US" sz="2300" cap="none" dirty="0">
                <a:solidFill>
                  <a:srgbClr val="564B3C"/>
                </a:solidFill>
                <a:latin typeface="Candara" charset="0"/>
                <a:ea typeface="+mn-ea"/>
                <a:cs typeface="Tahoma" charset="0"/>
              </a:rPr>
              <a:t/>
            </a:r>
            <a:br>
              <a:rPr lang="en-US" sz="2300" cap="none" dirty="0">
                <a:solidFill>
                  <a:srgbClr val="564B3C"/>
                </a:solidFill>
                <a:latin typeface="Candara" charset="0"/>
                <a:ea typeface="+mn-ea"/>
                <a:cs typeface="Tahoma" charset="0"/>
              </a:rPr>
            </a:br>
            <a:endParaRPr lang="en-US" sz="4800" dirty="0">
              <a:latin typeface="Candara" charset="0"/>
              <a:cs typeface="Tunga" charset="0"/>
            </a:endParaRPr>
          </a:p>
        </p:txBody>
      </p:sp>
      <p:sp>
        <p:nvSpPr>
          <p:cNvPr id="3" name="Content Placeholder 2"/>
          <p:cNvSpPr>
            <a:spLocks noGrp="1"/>
          </p:cNvSpPr>
          <p:nvPr>
            <p:ph idx="1"/>
          </p:nvPr>
        </p:nvSpPr>
        <p:spPr>
          <a:xfrm>
            <a:off x="274638" y="2567866"/>
            <a:ext cx="8594725" cy="3909133"/>
          </a:xfrm>
          <a:prstGeom prst="rect">
            <a:avLst/>
          </a:prstGeom>
        </p:spPr>
        <p:txBody>
          <a:bodyPr wrap="square" numCol="1" anchor="t" anchorCtr="0" compatLnSpc="1">
            <a:prstTxWarp prst="textNoShape">
              <a:avLst/>
            </a:prstTxWarp>
            <a:noAutofit/>
          </a:bodyPr>
          <a:lstStyle/>
          <a:p>
            <a:pPr marL="0" indent="0">
              <a:buFont typeface="Arial" charset="0"/>
              <a:buNone/>
            </a:pPr>
            <a:endParaRPr lang="en-US" sz="2300" dirty="0">
              <a:latin typeface="Candara" charset="0"/>
              <a:cs typeface="Tahoma" charset="0"/>
            </a:endParaRPr>
          </a:p>
          <a:p>
            <a:pPr marL="0" indent="0">
              <a:buFont typeface="Arial" charset="0"/>
              <a:buNone/>
            </a:pPr>
            <a:endParaRPr lang="en-US" sz="2300" dirty="0">
              <a:latin typeface="Candara" charset="0"/>
              <a:cs typeface="Tahoma" charset="0"/>
            </a:endParaRPr>
          </a:p>
        </p:txBody>
      </p:sp>
      <p:pic>
        <p:nvPicPr>
          <p:cNvPr id="5" name="Picture 4" descr="DSC01082.JPG"/>
          <p:cNvPicPr>
            <a:picLocks noChangeAspect="1"/>
          </p:cNvPicPr>
          <p:nvPr/>
        </p:nvPicPr>
        <p:blipFill rotWithShape="1">
          <a:blip r:embed="rId2">
            <a:extLst>
              <a:ext uri="{28A0092B-C50C-407E-A947-70E740481C1C}">
                <a14:useLocalDpi xmlns:a14="http://schemas.microsoft.com/office/drawing/2010/main" val="0"/>
              </a:ext>
            </a:extLst>
          </a:blip>
          <a:srcRect l="28836" t="2213" r="20438" b="21893"/>
          <a:stretch/>
        </p:blipFill>
        <p:spPr>
          <a:xfrm>
            <a:off x="2319218" y="1836163"/>
            <a:ext cx="4135869" cy="4640836"/>
          </a:xfrm>
          <a:prstGeom prst="rect">
            <a:avLst/>
          </a:prstGeom>
        </p:spPr>
      </p:pic>
      <p:sp>
        <p:nvSpPr>
          <p:cNvPr id="2" name="Rectangle 1"/>
          <p:cNvSpPr/>
          <p:nvPr/>
        </p:nvSpPr>
        <p:spPr>
          <a:xfrm>
            <a:off x="1480688" y="1836163"/>
            <a:ext cx="6722971" cy="4640836"/>
          </a:xfrm>
          <a:prstGeom prst="rect">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q</a:t>
            </a:r>
            <a:r>
              <a:rPr lang="en-US" baseline="30000" dirty="0" smtClean="0">
                <a:solidFill>
                  <a:schemeClr val="tx1"/>
                </a:solidFill>
              </a:rPr>
              <a:t>2 </a:t>
            </a:r>
            <a:r>
              <a:rPr lang="en-US" dirty="0" smtClean="0">
                <a:solidFill>
                  <a:schemeClr val="tx1"/>
                </a:solidFill>
              </a:rPr>
              <a:t>= 75/100</a:t>
            </a:r>
          </a:p>
          <a:p>
            <a:pPr algn="ctr"/>
            <a:r>
              <a:rPr lang="en-US" dirty="0" smtClean="0">
                <a:solidFill>
                  <a:schemeClr val="tx1"/>
                </a:solidFill>
              </a:rPr>
              <a:t>q</a:t>
            </a:r>
            <a:r>
              <a:rPr lang="en-US" baseline="30000" dirty="0" smtClean="0">
                <a:solidFill>
                  <a:schemeClr val="tx1"/>
                </a:solidFill>
              </a:rPr>
              <a:t>2</a:t>
            </a:r>
            <a:r>
              <a:rPr lang="en-US" dirty="0" smtClean="0">
                <a:solidFill>
                  <a:schemeClr val="tx1"/>
                </a:solidFill>
              </a:rPr>
              <a:t> = .75</a:t>
            </a:r>
          </a:p>
          <a:p>
            <a:pPr algn="ctr"/>
            <a:r>
              <a:rPr lang="en-US" dirty="0" smtClean="0">
                <a:solidFill>
                  <a:schemeClr val="tx1"/>
                </a:solidFill>
              </a:rPr>
              <a:t>q = 0.87</a:t>
            </a:r>
          </a:p>
          <a:p>
            <a:pPr algn="ctr"/>
            <a:r>
              <a:rPr lang="en-US" dirty="0" smtClean="0">
                <a:solidFill>
                  <a:schemeClr val="tx1"/>
                </a:solidFill>
              </a:rPr>
              <a:t>p + q =1</a:t>
            </a:r>
          </a:p>
          <a:p>
            <a:pPr algn="ctr"/>
            <a:r>
              <a:rPr lang="en-US" dirty="0" smtClean="0">
                <a:solidFill>
                  <a:schemeClr val="tx1"/>
                </a:solidFill>
              </a:rPr>
              <a:t>p = </a:t>
            </a:r>
            <a:r>
              <a:rPr lang="en-US" dirty="0">
                <a:solidFill>
                  <a:schemeClr val="tx1"/>
                </a:solidFill>
              </a:rPr>
              <a:t>1 – </a:t>
            </a:r>
            <a:r>
              <a:rPr lang="en-US" dirty="0" smtClean="0">
                <a:solidFill>
                  <a:schemeClr val="tx1"/>
                </a:solidFill>
              </a:rPr>
              <a:t>.87 </a:t>
            </a:r>
          </a:p>
          <a:p>
            <a:pPr algn="ctr"/>
            <a:r>
              <a:rPr lang="en-US" dirty="0" smtClean="0">
                <a:solidFill>
                  <a:schemeClr val="tx1"/>
                </a:solidFill>
              </a:rPr>
              <a:t>p = 0.13</a:t>
            </a:r>
          </a:p>
          <a:p>
            <a:pPr algn="ctr"/>
            <a:endParaRPr lang="en-US" dirty="0">
              <a:solidFill>
                <a:schemeClr val="tx1"/>
              </a:solidFill>
            </a:endParaRPr>
          </a:p>
          <a:p>
            <a:pPr algn="ctr"/>
            <a:r>
              <a:rPr lang="en-US" dirty="0" smtClean="0">
                <a:solidFill>
                  <a:schemeClr val="tx1"/>
                </a:solidFill>
              </a:rPr>
              <a:t> </a:t>
            </a:r>
            <a:r>
              <a:rPr lang="en-US" baseline="30000" dirty="0" smtClean="0">
                <a:solidFill>
                  <a:schemeClr val="tx1"/>
                </a:solidFill>
              </a:rPr>
              <a:t>  </a:t>
            </a:r>
            <a:r>
              <a:rPr lang="en-US" dirty="0" smtClean="0">
                <a:solidFill>
                  <a:schemeClr val="tx1"/>
                </a:solidFill>
              </a:rPr>
              <a:t>  Long Tails = p</a:t>
            </a:r>
            <a:r>
              <a:rPr lang="en-US" baseline="30000" dirty="0" smtClean="0">
                <a:solidFill>
                  <a:schemeClr val="tx1"/>
                </a:solidFill>
              </a:rPr>
              <a:t>2</a:t>
            </a:r>
            <a:r>
              <a:rPr lang="en-US" dirty="0" smtClean="0">
                <a:solidFill>
                  <a:schemeClr val="tx1"/>
                </a:solidFill>
              </a:rPr>
              <a:t> </a:t>
            </a:r>
            <a:r>
              <a:rPr lang="en-US" baseline="30000" dirty="0" smtClean="0">
                <a:solidFill>
                  <a:schemeClr val="tx1"/>
                </a:solidFill>
              </a:rPr>
              <a:t>+</a:t>
            </a:r>
            <a:r>
              <a:rPr lang="en-US" dirty="0" smtClean="0">
                <a:solidFill>
                  <a:schemeClr val="tx1"/>
                </a:solidFill>
              </a:rPr>
              <a:t> 2pq</a:t>
            </a:r>
          </a:p>
          <a:p>
            <a:pPr algn="ctr"/>
            <a:r>
              <a:rPr lang="en-US" dirty="0" smtClean="0">
                <a:solidFill>
                  <a:schemeClr val="tx1"/>
                </a:solidFill>
              </a:rPr>
              <a:t>(0.13)</a:t>
            </a:r>
            <a:r>
              <a:rPr lang="en-US" baseline="30000" dirty="0" smtClean="0">
                <a:solidFill>
                  <a:schemeClr val="tx1"/>
                </a:solidFill>
              </a:rPr>
              <a:t>2</a:t>
            </a:r>
            <a:r>
              <a:rPr lang="en-US" dirty="0" smtClean="0">
                <a:solidFill>
                  <a:schemeClr val="tx1"/>
                </a:solidFill>
              </a:rPr>
              <a:t> + 2(0.13)(0.87) =</a:t>
            </a:r>
          </a:p>
          <a:p>
            <a:pPr algn="ctr"/>
            <a:r>
              <a:rPr lang="en-US" dirty="0" smtClean="0">
                <a:solidFill>
                  <a:schemeClr val="tx1"/>
                </a:solidFill>
              </a:rPr>
              <a:t>0.02+ .23= .25</a:t>
            </a:r>
          </a:p>
          <a:p>
            <a:pPr algn="ctr"/>
            <a:r>
              <a:rPr lang="en-US" dirty="0" smtClean="0">
                <a:solidFill>
                  <a:schemeClr val="tx1"/>
                </a:solidFill>
              </a:rPr>
              <a:t>(</a:t>
            </a:r>
            <a:r>
              <a:rPr lang="en-US" dirty="0" err="1" smtClean="0">
                <a:solidFill>
                  <a:schemeClr val="tx1"/>
                </a:solidFill>
              </a:rPr>
              <a:t>freq</a:t>
            </a:r>
            <a:r>
              <a:rPr lang="en-US" dirty="0" smtClean="0">
                <a:solidFill>
                  <a:schemeClr val="tx1"/>
                </a:solidFill>
              </a:rPr>
              <a:t> of dominant phenotype)</a:t>
            </a:r>
          </a:p>
          <a:p>
            <a:pPr algn="ctr"/>
            <a:r>
              <a:rPr lang="en-US" dirty="0" smtClean="0">
                <a:solidFill>
                  <a:schemeClr val="tx1"/>
                </a:solidFill>
              </a:rPr>
              <a:t>(0.25)(400)= 100Long tailed</a:t>
            </a:r>
          </a:p>
          <a:p>
            <a:pPr algn="ctr"/>
            <a:endParaRPr lang="en-US" dirty="0">
              <a:solidFill>
                <a:schemeClr val="tx1"/>
              </a:solidFill>
            </a:endParaRPr>
          </a:p>
          <a:p>
            <a:pPr algn="ctr"/>
            <a:r>
              <a:rPr lang="en-US" dirty="0" smtClean="0">
                <a:solidFill>
                  <a:schemeClr val="tx1"/>
                </a:solidFill>
              </a:rPr>
              <a:t>Short Tails = q</a:t>
            </a:r>
            <a:r>
              <a:rPr lang="en-US" baseline="30000" dirty="0" smtClean="0">
                <a:solidFill>
                  <a:schemeClr val="tx1"/>
                </a:solidFill>
              </a:rPr>
              <a:t>2</a:t>
            </a:r>
            <a:r>
              <a:rPr lang="en-US" dirty="0" smtClean="0">
                <a:solidFill>
                  <a:schemeClr val="tx1"/>
                </a:solidFill>
              </a:rPr>
              <a:t> </a:t>
            </a:r>
            <a:endParaRPr lang="en-US" baseline="30000" dirty="0" smtClean="0">
              <a:solidFill>
                <a:schemeClr val="tx1"/>
              </a:solidFill>
            </a:endParaRPr>
          </a:p>
          <a:p>
            <a:pPr algn="ctr"/>
            <a:r>
              <a:rPr lang="en-US" dirty="0" smtClean="0">
                <a:solidFill>
                  <a:schemeClr val="tx1"/>
                </a:solidFill>
              </a:rPr>
              <a:t>(0.87)</a:t>
            </a:r>
            <a:r>
              <a:rPr lang="en-US" baseline="30000" dirty="0" smtClean="0">
                <a:solidFill>
                  <a:schemeClr val="tx1"/>
                </a:solidFill>
              </a:rPr>
              <a:t>2</a:t>
            </a:r>
            <a:r>
              <a:rPr lang="en-US" dirty="0" smtClean="0">
                <a:solidFill>
                  <a:schemeClr val="tx1"/>
                </a:solidFill>
              </a:rPr>
              <a:t> </a:t>
            </a:r>
            <a:r>
              <a:rPr lang="en-US" baseline="30000" dirty="0" smtClean="0">
                <a:solidFill>
                  <a:schemeClr val="tx1"/>
                </a:solidFill>
              </a:rPr>
              <a:t>= </a:t>
            </a:r>
            <a:r>
              <a:rPr lang="en-US" dirty="0" smtClean="0">
                <a:solidFill>
                  <a:schemeClr val="tx1"/>
                </a:solidFill>
              </a:rPr>
              <a:t>.76</a:t>
            </a:r>
          </a:p>
          <a:p>
            <a:pPr algn="ctr"/>
            <a:r>
              <a:rPr lang="en-US" dirty="0" smtClean="0">
                <a:solidFill>
                  <a:schemeClr val="tx1"/>
                </a:solidFill>
              </a:rPr>
              <a:t>(.76)(400)= 304 Short Tailed (Rounding)</a:t>
            </a:r>
          </a:p>
          <a:p>
            <a:pPr algn="ctr"/>
            <a:endParaRPr lang="en-US" dirty="0"/>
          </a:p>
        </p:txBody>
      </p:sp>
      <p:sp>
        <p:nvSpPr>
          <p:cNvPr id="6" name="TextBox 5"/>
          <p:cNvSpPr txBox="1"/>
          <p:nvPr/>
        </p:nvSpPr>
        <p:spPr>
          <a:xfrm>
            <a:off x="276225" y="5912534"/>
            <a:ext cx="2802261" cy="523220"/>
          </a:xfrm>
          <a:prstGeom prst="rect">
            <a:avLst/>
          </a:prstGeom>
          <a:noFill/>
        </p:spPr>
        <p:txBody>
          <a:bodyPr wrap="square" rtlCol="0">
            <a:spAutoFit/>
          </a:bodyPr>
          <a:lstStyle/>
          <a:p>
            <a:r>
              <a:rPr lang="en-US" sz="1400" dirty="0" smtClean="0"/>
              <a:t>Original problem source unknown</a:t>
            </a:r>
            <a:endParaRPr lang="en-US" sz="1400" dirty="0"/>
          </a:p>
        </p:txBody>
      </p:sp>
    </p:spTree>
    <p:extLst>
      <p:ext uri="{BB962C8B-B14F-4D97-AF65-F5344CB8AC3E}">
        <p14:creationId xmlns:p14="http://schemas.microsoft.com/office/powerpoint/2010/main" val="4351830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2906" y="1648217"/>
            <a:ext cx="8157651" cy="2693825"/>
          </a:xfrm>
        </p:spPr>
        <p:txBody>
          <a:bodyPr>
            <a:noAutofit/>
          </a:bodyPr>
          <a:lstStyle/>
          <a:p>
            <a:pPr marL="342900" marR="0" lvl="0" indent="-342900">
              <a:spcBef>
                <a:spcPts val="0"/>
              </a:spcBef>
              <a:spcAft>
                <a:spcPts val="0"/>
              </a:spcAft>
            </a:pPr>
            <a:r>
              <a:rPr lang="en-US" sz="2400" dirty="0" smtClean="0">
                <a:solidFill>
                  <a:srgbClr val="000000"/>
                </a:solidFill>
                <a:latin typeface="Times New Roman"/>
                <a:ea typeface="ヒラギノ角ゴ Pro W3"/>
                <a:cs typeface="Times New Roman"/>
              </a:rPr>
              <a:t>6. A </a:t>
            </a:r>
            <a:r>
              <a:rPr lang="en-US" sz="2400" dirty="0">
                <a:solidFill>
                  <a:srgbClr val="000000"/>
                </a:solidFill>
                <a:latin typeface="Times New Roman"/>
                <a:ea typeface="ヒラギノ角ゴ Pro W3"/>
                <a:cs typeface="Times New Roman"/>
              </a:rPr>
              <a:t>population of 1000 individuals has 49 people that are left-handed.  Assume left-handedness is homozygous recessive and that this population is in Hardy Weinberg equilibrium. Calculate p and q.  What is the frequency of homozygous dominants, heterozygotes, and homozygous recessives?  How many individuals in the population carry the allele for left-handedness, but are not left-handed?</a:t>
            </a:r>
            <a:r>
              <a:rPr lang="en-US" sz="2400" dirty="0">
                <a:solidFill>
                  <a:srgbClr val="000000"/>
                </a:solidFill>
                <a:latin typeface="Helvetica"/>
                <a:ea typeface="ヒラギノ角ゴ Pro W3"/>
                <a:cs typeface="Times New Roman"/>
              </a:rPr>
              <a:t/>
            </a:r>
            <a:br>
              <a:rPr lang="en-US" sz="2400" dirty="0">
                <a:solidFill>
                  <a:srgbClr val="000000"/>
                </a:solidFill>
                <a:latin typeface="Helvetica"/>
                <a:ea typeface="ヒラギノ角ゴ Pro W3"/>
                <a:cs typeface="Times New Roman"/>
              </a:rPr>
            </a:br>
            <a:endParaRPr lang="en-US" sz="2400" dirty="0"/>
          </a:p>
        </p:txBody>
      </p:sp>
      <p:sp>
        <p:nvSpPr>
          <p:cNvPr id="3" name="TextBox 2"/>
          <p:cNvSpPr txBox="1"/>
          <p:nvPr/>
        </p:nvSpPr>
        <p:spPr>
          <a:xfrm>
            <a:off x="276225" y="5912534"/>
            <a:ext cx="2802261" cy="523220"/>
          </a:xfrm>
          <a:prstGeom prst="rect">
            <a:avLst/>
          </a:prstGeom>
          <a:noFill/>
        </p:spPr>
        <p:txBody>
          <a:bodyPr wrap="square" rtlCol="0">
            <a:spAutoFit/>
          </a:bodyPr>
          <a:lstStyle/>
          <a:p>
            <a:r>
              <a:rPr lang="en-US" sz="1400" dirty="0" smtClean="0"/>
              <a:t>Original problem source unknown</a:t>
            </a:r>
            <a:endParaRPr lang="en-US" sz="1400" dirty="0"/>
          </a:p>
        </p:txBody>
      </p:sp>
    </p:spTree>
    <p:extLst>
      <p:ext uri="{BB962C8B-B14F-4D97-AF65-F5344CB8AC3E}">
        <p14:creationId xmlns:p14="http://schemas.microsoft.com/office/powerpoint/2010/main" val="18797578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512" y="214855"/>
            <a:ext cx="7944843" cy="1754327"/>
          </a:xfrm>
          <a:prstGeom prst="rect">
            <a:avLst/>
          </a:prstGeom>
        </p:spPr>
        <p:txBody>
          <a:bodyPr wrap="square">
            <a:spAutoFit/>
          </a:bodyPr>
          <a:lstStyle/>
          <a:p>
            <a:r>
              <a:rPr lang="en-US" dirty="0" smtClean="0">
                <a:solidFill>
                  <a:srgbClr val="000000"/>
                </a:solidFill>
                <a:latin typeface="Times New Roman"/>
                <a:ea typeface="ヒラギノ角ゴ Pro W3"/>
                <a:cs typeface="Times New Roman"/>
              </a:rPr>
              <a:t>6. A </a:t>
            </a:r>
            <a:r>
              <a:rPr lang="en-US" dirty="0">
                <a:solidFill>
                  <a:srgbClr val="000000"/>
                </a:solidFill>
                <a:latin typeface="Times New Roman"/>
                <a:ea typeface="ヒラギノ角ゴ Pro W3"/>
                <a:cs typeface="Times New Roman"/>
              </a:rPr>
              <a:t>population of 1000 individuals has 49 people that are left-handed.  Assume left-handedness is homozygous recessive and that this population is in Hardy Weinberg equilibrium. Calculate p and q.  What is the frequency of homozygous dominants, heterozygotes, and homozygous recessives?  How many individuals in the population carry the allele for left-handedness, but are not left-handed?</a:t>
            </a:r>
            <a:r>
              <a:rPr lang="en-US" dirty="0">
                <a:solidFill>
                  <a:srgbClr val="000000"/>
                </a:solidFill>
                <a:latin typeface="Helvetica"/>
                <a:ea typeface="ヒラギノ角ゴ Pro W3"/>
                <a:cs typeface="Times New Roman"/>
              </a:rPr>
              <a:t/>
            </a:r>
            <a:br>
              <a:rPr lang="en-US" dirty="0">
                <a:solidFill>
                  <a:srgbClr val="000000"/>
                </a:solidFill>
                <a:latin typeface="Helvetica"/>
                <a:ea typeface="ヒラギノ角ゴ Pro W3"/>
                <a:cs typeface="Times New Roman"/>
              </a:rPr>
            </a:br>
            <a:endParaRPr lang="en-US" dirty="0"/>
          </a:p>
        </p:txBody>
      </p:sp>
      <p:sp>
        <p:nvSpPr>
          <p:cNvPr id="3" name="TextBox 2"/>
          <p:cNvSpPr txBox="1"/>
          <p:nvPr/>
        </p:nvSpPr>
        <p:spPr>
          <a:xfrm>
            <a:off x="1040396" y="2080536"/>
            <a:ext cx="7107121" cy="4247317"/>
          </a:xfrm>
          <a:prstGeom prst="rect">
            <a:avLst/>
          </a:prstGeom>
          <a:noFill/>
        </p:spPr>
        <p:txBody>
          <a:bodyPr wrap="square" rtlCol="0">
            <a:spAutoFit/>
          </a:bodyPr>
          <a:lstStyle/>
          <a:p>
            <a:r>
              <a:rPr lang="en-US" dirty="0" smtClean="0"/>
              <a:t>49/1000 = 0.049 frequency of left handers (q</a:t>
            </a:r>
            <a:r>
              <a:rPr lang="en-US" baseline="30000" dirty="0" smtClean="0"/>
              <a:t>2 </a:t>
            </a:r>
            <a:r>
              <a:rPr lang="en-US" dirty="0" smtClean="0"/>
              <a:t>)</a:t>
            </a:r>
          </a:p>
          <a:p>
            <a:endParaRPr lang="en-US" dirty="0" smtClean="0"/>
          </a:p>
          <a:p>
            <a:r>
              <a:rPr lang="en-US" dirty="0" smtClean="0"/>
              <a:t>q= √q</a:t>
            </a:r>
            <a:r>
              <a:rPr lang="en-US" baseline="30000" dirty="0" smtClean="0"/>
              <a:t>2 = </a:t>
            </a:r>
            <a:r>
              <a:rPr lang="en-US" dirty="0" smtClean="0"/>
              <a:t>√ 0.049 = 0.22</a:t>
            </a:r>
          </a:p>
          <a:p>
            <a:endParaRPr lang="en-US" dirty="0" smtClean="0"/>
          </a:p>
          <a:p>
            <a:r>
              <a:rPr lang="en-US" dirty="0" smtClean="0"/>
              <a:t>p= 1-q = 1-0.22 = .78</a:t>
            </a:r>
          </a:p>
          <a:p>
            <a:endParaRPr lang="en-US" dirty="0" smtClean="0"/>
          </a:p>
          <a:p>
            <a:r>
              <a:rPr lang="en-US" dirty="0" smtClean="0"/>
              <a:t>Homozygous dominant = p</a:t>
            </a:r>
            <a:r>
              <a:rPr lang="en-US" baseline="30000" dirty="0" smtClean="0"/>
              <a:t>2</a:t>
            </a:r>
            <a:r>
              <a:rPr lang="en-US" dirty="0" smtClean="0"/>
              <a:t> = (.78)(.78)= 0.61</a:t>
            </a:r>
          </a:p>
          <a:p>
            <a:endParaRPr lang="en-US" dirty="0" smtClean="0"/>
          </a:p>
          <a:p>
            <a:r>
              <a:rPr lang="en-US" dirty="0" smtClean="0"/>
              <a:t>Heterozygous = 2pq = 2 (.78)(.22) = 0.34</a:t>
            </a:r>
          </a:p>
          <a:p>
            <a:endParaRPr lang="en-US" dirty="0" smtClean="0"/>
          </a:p>
          <a:p>
            <a:r>
              <a:rPr lang="en-US" dirty="0" smtClean="0"/>
              <a:t>Homozygous recessive = q</a:t>
            </a:r>
            <a:r>
              <a:rPr lang="en-US" baseline="30000" dirty="0" smtClean="0"/>
              <a:t>2</a:t>
            </a:r>
            <a:r>
              <a:rPr lang="en-US" dirty="0" smtClean="0"/>
              <a:t> = (.22)(.22)= 0.05</a:t>
            </a:r>
          </a:p>
          <a:p>
            <a:endParaRPr lang="en-US" dirty="0"/>
          </a:p>
          <a:p>
            <a:r>
              <a:rPr lang="en-US" dirty="0" smtClean="0"/>
              <a:t>Need heterozygotes = (0.34)(1000)= 340</a:t>
            </a:r>
          </a:p>
          <a:p>
            <a:endParaRPr lang="en-US" dirty="0" smtClean="0"/>
          </a:p>
          <a:p>
            <a:endParaRPr lang="en-US" dirty="0"/>
          </a:p>
        </p:txBody>
      </p:sp>
      <p:sp>
        <p:nvSpPr>
          <p:cNvPr id="4" name="TextBox 3"/>
          <p:cNvSpPr txBox="1"/>
          <p:nvPr/>
        </p:nvSpPr>
        <p:spPr>
          <a:xfrm>
            <a:off x="276225" y="5912534"/>
            <a:ext cx="2802261" cy="523220"/>
          </a:xfrm>
          <a:prstGeom prst="rect">
            <a:avLst/>
          </a:prstGeom>
          <a:noFill/>
        </p:spPr>
        <p:txBody>
          <a:bodyPr wrap="square" rtlCol="0">
            <a:spAutoFit/>
          </a:bodyPr>
          <a:lstStyle/>
          <a:p>
            <a:r>
              <a:rPr lang="en-US" sz="1400" dirty="0" smtClean="0"/>
              <a:t>Original problem source unknown</a:t>
            </a:r>
            <a:endParaRPr lang="en-US" sz="1400" dirty="0"/>
          </a:p>
        </p:txBody>
      </p:sp>
    </p:spTree>
    <p:extLst>
      <p:ext uri="{BB962C8B-B14F-4D97-AF65-F5344CB8AC3E}">
        <p14:creationId xmlns:p14="http://schemas.microsoft.com/office/powerpoint/2010/main" val="1337934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59256" y="1075939"/>
            <a:ext cx="6074325" cy="2062103"/>
          </a:xfrm>
          <a:prstGeom prst="rect">
            <a:avLst/>
          </a:prstGeom>
        </p:spPr>
        <p:txBody>
          <a:bodyPr wrap="square">
            <a:spAutoFit/>
          </a:bodyPr>
          <a:lstStyle/>
          <a:p>
            <a:pPr lvl="0"/>
            <a:r>
              <a:rPr lang="en-US" sz="3200" dirty="0" smtClean="0"/>
              <a:t>7. Assume </a:t>
            </a:r>
            <a:r>
              <a:rPr lang="en-US" sz="3200" dirty="0"/>
              <a:t>1 in 10,000 babies born in the US have PKU. What is the frequency of carriers for this allele?</a:t>
            </a:r>
          </a:p>
        </p:txBody>
      </p:sp>
    </p:spTree>
    <p:extLst>
      <p:ext uri="{BB962C8B-B14F-4D97-AF65-F5344CB8AC3E}">
        <p14:creationId xmlns:p14="http://schemas.microsoft.com/office/powerpoint/2010/main" val="42150019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5138" y="373420"/>
            <a:ext cx="7253215" cy="707886"/>
          </a:xfrm>
          <a:prstGeom prst="rect">
            <a:avLst/>
          </a:prstGeom>
        </p:spPr>
        <p:txBody>
          <a:bodyPr wrap="square">
            <a:spAutoFit/>
          </a:bodyPr>
          <a:lstStyle/>
          <a:p>
            <a:pPr lvl="0"/>
            <a:r>
              <a:rPr lang="en-US" sz="2000" dirty="0"/>
              <a:t>7. Assume 1 in 10,000 babies born in the US have PKU. What is the frequency of carriers for this allele?</a:t>
            </a:r>
          </a:p>
        </p:txBody>
      </p:sp>
      <p:sp>
        <p:nvSpPr>
          <p:cNvPr id="3" name="TextBox 2"/>
          <p:cNvSpPr txBox="1"/>
          <p:nvPr/>
        </p:nvSpPr>
        <p:spPr>
          <a:xfrm>
            <a:off x="932303" y="1499607"/>
            <a:ext cx="6796353" cy="2585323"/>
          </a:xfrm>
          <a:prstGeom prst="rect">
            <a:avLst/>
          </a:prstGeom>
          <a:noFill/>
        </p:spPr>
        <p:txBody>
          <a:bodyPr wrap="square" rtlCol="0">
            <a:spAutoFit/>
          </a:bodyPr>
          <a:lstStyle/>
          <a:p>
            <a:r>
              <a:rPr lang="en-US" dirty="0" smtClean="0"/>
              <a:t>From genetics recall that PKU is recessive.</a:t>
            </a:r>
          </a:p>
          <a:p>
            <a:endParaRPr lang="en-US" dirty="0"/>
          </a:p>
          <a:p>
            <a:r>
              <a:rPr lang="en-US" dirty="0" smtClean="0"/>
              <a:t>q</a:t>
            </a:r>
            <a:r>
              <a:rPr lang="en-US" baseline="30000" dirty="0" smtClean="0"/>
              <a:t>2 = </a:t>
            </a:r>
            <a:r>
              <a:rPr lang="en-US" dirty="0" smtClean="0"/>
              <a:t>1/10,000 = 0.0001</a:t>
            </a:r>
          </a:p>
          <a:p>
            <a:r>
              <a:rPr lang="en-US" dirty="0" smtClean="0"/>
              <a:t>q = 0.01</a:t>
            </a:r>
          </a:p>
          <a:p>
            <a:r>
              <a:rPr lang="en-US" dirty="0" smtClean="0"/>
              <a:t>p= 0.99</a:t>
            </a:r>
          </a:p>
          <a:p>
            <a:endParaRPr lang="en-US" dirty="0"/>
          </a:p>
          <a:p>
            <a:r>
              <a:rPr lang="en-US" dirty="0" smtClean="0"/>
              <a:t>Carriers are 2pq</a:t>
            </a:r>
          </a:p>
          <a:p>
            <a:endParaRPr lang="en-US" dirty="0"/>
          </a:p>
          <a:p>
            <a:r>
              <a:rPr lang="en-US" dirty="0" smtClean="0"/>
              <a:t>2 (.99)(.01) = .0099</a:t>
            </a:r>
            <a:endParaRPr lang="en-US" dirty="0"/>
          </a:p>
        </p:txBody>
      </p:sp>
    </p:spTree>
    <p:extLst>
      <p:ext uri="{BB962C8B-B14F-4D97-AF65-F5344CB8AC3E}">
        <p14:creationId xmlns:p14="http://schemas.microsoft.com/office/powerpoint/2010/main" val="313500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07988"/>
            <a:ext cx="8261350" cy="1039812"/>
          </a:xfrm>
        </p:spPr>
        <p:txBody>
          <a:bodyPr/>
          <a:lstStyle/>
          <a:p>
            <a:endParaRPr lang="en-US" dirty="0"/>
          </a:p>
        </p:txBody>
      </p:sp>
      <p:sp>
        <p:nvSpPr>
          <p:cNvPr id="3" name="Rectangle 2"/>
          <p:cNvSpPr/>
          <p:nvPr/>
        </p:nvSpPr>
        <p:spPr>
          <a:xfrm>
            <a:off x="999861" y="1687199"/>
            <a:ext cx="7066585" cy="2677656"/>
          </a:xfrm>
          <a:prstGeom prst="rect">
            <a:avLst/>
          </a:prstGeom>
        </p:spPr>
        <p:txBody>
          <a:bodyPr wrap="square">
            <a:spAutoFit/>
          </a:bodyPr>
          <a:lstStyle/>
          <a:p>
            <a:pPr lvl="0"/>
            <a:r>
              <a:rPr lang="en-US" sz="2800" dirty="0" smtClean="0"/>
              <a:t>8. 30,000 </a:t>
            </a:r>
            <a:r>
              <a:rPr lang="en-US" sz="2800" dirty="0"/>
              <a:t>individuals in the United States have cystic fibrosis.  Assuming the population is in Hardy Weinberg equilibrium how many individuals are carrier of the disease? Assume the US population is 316,000,000. </a:t>
            </a:r>
          </a:p>
        </p:txBody>
      </p:sp>
    </p:spTree>
    <p:extLst>
      <p:ext uri="{BB962C8B-B14F-4D97-AF65-F5344CB8AC3E}">
        <p14:creationId xmlns:p14="http://schemas.microsoft.com/office/powerpoint/2010/main" val="26096334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393" y="309181"/>
            <a:ext cx="8158495" cy="923330"/>
          </a:xfrm>
          <a:prstGeom prst="rect">
            <a:avLst/>
          </a:prstGeom>
        </p:spPr>
        <p:txBody>
          <a:bodyPr wrap="square">
            <a:spAutoFit/>
          </a:bodyPr>
          <a:lstStyle/>
          <a:p>
            <a:pPr lvl="0"/>
            <a:r>
              <a:rPr lang="en-US" dirty="0"/>
              <a:t>8. 30,000 individuals in the United States have cystic fibrosis.  Assuming the population is in Hardy Weinberg equilibrium how many individuals are carrier of the disease? Assume the US population is 316,000,000. </a:t>
            </a:r>
          </a:p>
        </p:txBody>
      </p:sp>
      <p:sp>
        <p:nvSpPr>
          <p:cNvPr id="3" name="TextBox 2"/>
          <p:cNvSpPr txBox="1"/>
          <p:nvPr/>
        </p:nvSpPr>
        <p:spPr>
          <a:xfrm>
            <a:off x="567489" y="1661727"/>
            <a:ext cx="8012399" cy="3139321"/>
          </a:xfrm>
          <a:prstGeom prst="rect">
            <a:avLst/>
          </a:prstGeom>
          <a:noFill/>
        </p:spPr>
        <p:txBody>
          <a:bodyPr wrap="square" rtlCol="0">
            <a:spAutoFit/>
          </a:bodyPr>
          <a:lstStyle/>
          <a:p>
            <a:r>
              <a:rPr lang="en-US" dirty="0" smtClean="0"/>
              <a:t>From genetics recall that cystic fibrosis is a recessive allele.</a:t>
            </a:r>
          </a:p>
          <a:p>
            <a:endParaRPr lang="en-US" dirty="0"/>
          </a:p>
          <a:p>
            <a:r>
              <a:rPr lang="en-US" dirty="0" smtClean="0"/>
              <a:t>q</a:t>
            </a:r>
            <a:r>
              <a:rPr lang="en-US" baseline="30000" dirty="0" smtClean="0"/>
              <a:t>2</a:t>
            </a:r>
            <a:r>
              <a:rPr lang="en-US" dirty="0" smtClean="0"/>
              <a:t> </a:t>
            </a:r>
            <a:r>
              <a:rPr lang="en-US" baseline="30000" dirty="0" smtClean="0"/>
              <a:t>=</a:t>
            </a:r>
            <a:r>
              <a:rPr lang="en-US" dirty="0" smtClean="0"/>
              <a:t> 30,000/316,000,000 = 0.00009</a:t>
            </a:r>
          </a:p>
          <a:p>
            <a:r>
              <a:rPr lang="en-US" dirty="0" smtClean="0"/>
              <a:t>q = 0.009</a:t>
            </a:r>
          </a:p>
          <a:p>
            <a:r>
              <a:rPr lang="en-US" dirty="0" smtClean="0"/>
              <a:t>p= 0.991</a:t>
            </a:r>
          </a:p>
          <a:p>
            <a:endParaRPr lang="en-US" dirty="0"/>
          </a:p>
          <a:p>
            <a:r>
              <a:rPr lang="en-US" dirty="0" smtClean="0"/>
              <a:t>Carriers are heterozygous or 2 </a:t>
            </a:r>
            <a:r>
              <a:rPr lang="en-US" dirty="0" err="1" smtClean="0"/>
              <a:t>pq</a:t>
            </a:r>
            <a:endParaRPr lang="en-US" dirty="0" smtClean="0"/>
          </a:p>
          <a:p>
            <a:endParaRPr lang="en-US" dirty="0"/>
          </a:p>
          <a:p>
            <a:r>
              <a:rPr lang="en-US" dirty="0" smtClean="0"/>
              <a:t>2 (0.991)(0.009) = 0.018</a:t>
            </a:r>
          </a:p>
          <a:p>
            <a:endParaRPr lang="en-US" dirty="0"/>
          </a:p>
          <a:p>
            <a:r>
              <a:rPr lang="en-US" smtClean="0"/>
              <a:t>(0.018)(316,000,000) =5,688,000</a:t>
            </a:r>
            <a:endParaRPr lang="en-US"/>
          </a:p>
        </p:txBody>
      </p:sp>
    </p:spTree>
    <p:extLst>
      <p:ext uri="{BB962C8B-B14F-4D97-AF65-F5344CB8AC3E}">
        <p14:creationId xmlns:p14="http://schemas.microsoft.com/office/powerpoint/2010/main" val="182209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658" y="395427"/>
            <a:ext cx="7583487" cy="1044388"/>
          </a:xfrm>
        </p:spPr>
        <p:txBody>
          <a:bodyPr>
            <a:normAutofit fontScale="90000"/>
          </a:bodyPr>
          <a:lstStyle/>
          <a:p>
            <a:r>
              <a:rPr lang="en-US" dirty="0" smtClean="0"/>
              <a:t>Calculating </a:t>
            </a:r>
            <a:r>
              <a:rPr lang="en-US" dirty="0"/>
              <a:t>new </a:t>
            </a:r>
            <a:r>
              <a:rPr lang="en-US" dirty="0" smtClean="0"/>
              <a:t>Allelic frequencies</a:t>
            </a:r>
            <a:r>
              <a:rPr lang="en-US" dirty="0"/>
              <a:t>.</a:t>
            </a:r>
          </a:p>
        </p:txBody>
      </p:sp>
      <p:sp>
        <p:nvSpPr>
          <p:cNvPr id="3" name="Content Placeholder 2"/>
          <p:cNvSpPr>
            <a:spLocks noGrp="1"/>
          </p:cNvSpPr>
          <p:nvPr>
            <p:ph idx="1"/>
          </p:nvPr>
        </p:nvSpPr>
        <p:spPr>
          <a:xfrm>
            <a:off x="779463" y="2148041"/>
            <a:ext cx="7583487" cy="3497900"/>
          </a:xfrm>
        </p:spPr>
        <p:txBody>
          <a:bodyPr/>
          <a:lstStyle/>
          <a:p>
            <a:r>
              <a:rPr lang="en-US" dirty="0" smtClean="0"/>
              <a:t>All of the alleles at a locus must equal 100%.</a:t>
            </a:r>
          </a:p>
          <a:p>
            <a:endParaRPr lang="en-US" dirty="0" smtClean="0"/>
          </a:p>
          <a:p>
            <a:r>
              <a:rPr lang="en-US" dirty="0" smtClean="0"/>
              <a:t>If there are two alleles let p=the dominant and q=the recessive </a:t>
            </a:r>
          </a:p>
          <a:p>
            <a:endParaRPr lang="en-US" dirty="0" smtClean="0"/>
          </a:p>
          <a:p>
            <a:r>
              <a:rPr lang="en-US" dirty="0" smtClean="0"/>
              <a:t>So </a:t>
            </a:r>
            <a:r>
              <a:rPr lang="en-US" dirty="0" err="1" smtClean="0"/>
              <a:t>p+q</a:t>
            </a:r>
            <a:r>
              <a:rPr lang="en-US" dirty="0" smtClean="0"/>
              <a:t> must equal ???</a:t>
            </a:r>
          </a:p>
          <a:p>
            <a:endParaRPr lang="en-US" dirty="0" smtClean="0"/>
          </a:p>
          <a:p>
            <a:r>
              <a:rPr lang="en-US" dirty="0" smtClean="0"/>
              <a:t>100% or “1”</a:t>
            </a:r>
            <a:endParaRPr lang="en-US" dirty="0"/>
          </a:p>
        </p:txBody>
      </p:sp>
    </p:spTree>
    <p:extLst>
      <p:ext uri="{BB962C8B-B14F-4D97-AF65-F5344CB8AC3E}">
        <p14:creationId xmlns:p14="http://schemas.microsoft.com/office/powerpoint/2010/main" val="13531313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If p = 0.6 what is q?</a:t>
            </a:r>
          </a:p>
          <a:p>
            <a:r>
              <a:rPr lang="en-US" dirty="0" smtClean="0"/>
              <a:t>P + q = 1</a:t>
            </a:r>
          </a:p>
          <a:p>
            <a:r>
              <a:rPr lang="en-US" dirty="0" smtClean="0"/>
              <a:t>0.6 + q = 1</a:t>
            </a:r>
          </a:p>
          <a:p>
            <a:r>
              <a:rPr lang="en-US" dirty="0" smtClean="0"/>
              <a:t>q= 0.4</a:t>
            </a:r>
          </a:p>
          <a:p>
            <a:endParaRPr lang="en-US" dirty="0"/>
          </a:p>
        </p:txBody>
      </p:sp>
    </p:spTree>
    <p:extLst>
      <p:ext uri="{BB962C8B-B14F-4D97-AF65-F5344CB8AC3E}">
        <p14:creationId xmlns:p14="http://schemas.microsoft.com/office/powerpoint/2010/main" val="3545256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Hardy Weinberg equilibrium</a:t>
            </a:r>
            <a:endParaRPr lang="en-US" dirty="0"/>
          </a:p>
        </p:txBody>
      </p:sp>
      <p:sp>
        <p:nvSpPr>
          <p:cNvPr id="3" name="Content Placeholder 2"/>
          <p:cNvSpPr>
            <a:spLocks noGrp="1"/>
          </p:cNvSpPr>
          <p:nvPr>
            <p:ph idx="1"/>
          </p:nvPr>
        </p:nvSpPr>
        <p:spPr/>
        <p:txBody>
          <a:bodyPr/>
          <a:lstStyle/>
          <a:p>
            <a:r>
              <a:rPr lang="en-US" dirty="0" smtClean="0"/>
              <a:t>Considers the allele combinations for the gene pool much like we consider allele combinations for individuals.</a:t>
            </a:r>
            <a:endParaRPr lang="en-US" dirty="0"/>
          </a:p>
        </p:txBody>
      </p:sp>
      <p:sp>
        <p:nvSpPr>
          <p:cNvPr id="4" name="Rectangle 3"/>
          <p:cNvSpPr/>
          <p:nvPr/>
        </p:nvSpPr>
        <p:spPr>
          <a:xfrm>
            <a:off x="3364397" y="3458553"/>
            <a:ext cx="2607746" cy="2215636"/>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668270" y="3458553"/>
            <a:ext cx="33780" cy="2215636"/>
          </a:xfrm>
          <a:prstGeom prst="line">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a:stCxn id="4" idx="1"/>
            <a:endCxn id="4" idx="3"/>
          </p:cNvCxnSpPr>
          <p:nvPr/>
        </p:nvCxnSpPr>
        <p:spPr>
          <a:xfrm>
            <a:off x="3364397" y="4566371"/>
            <a:ext cx="2607746" cy="0"/>
          </a:xfrm>
          <a:prstGeom prst="line">
            <a:avLst/>
          </a:prstGeom>
          <a:ln>
            <a:solidFill>
              <a:schemeClr val="tx1"/>
            </a:solidFill>
            <a:tailEnd type="non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634630" y="2812222"/>
            <a:ext cx="743140" cy="646331"/>
          </a:xfrm>
          <a:prstGeom prst="rect">
            <a:avLst/>
          </a:prstGeom>
          <a:noFill/>
        </p:spPr>
        <p:txBody>
          <a:bodyPr wrap="square" rtlCol="0">
            <a:spAutoFit/>
          </a:bodyPr>
          <a:lstStyle/>
          <a:p>
            <a:r>
              <a:rPr lang="en-US" dirty="0" smtClean="0"/>
              <a:t>0.6 “p”</a:t>
            </a:r>
            <a:endParaRPr lang="en-US" dirty="0"/>
          </a:p>
        </p:txBody>
      </p:sp>
      <p:sp>
        <p:nvSpPr>
          <p:cNvPr id="17" name="TextBox 16"/>
          <p:cNvSpPr txBox="1"/>
          <p:nvPr/>
        </p:nvSpPr>
        <p:spPr>
          <a:xfrm>
            <a:off x="2453151" y="3672477"/>
            <a:ext cx="743140" cy="646331"/>
          </a:xfrm>
          <a:prstGeom prst="rect">
            <a:avLst/>
          </a:prstGeom>
          <a:noFill/>
        </p:spPr>
        <p:txBody>
          <a:bodyPr wrap="square" rtlCol="0">
            <a:spAutoFit/>
          </a:bodyPr>
          <a:lstStyle/>
          <a:p>
            <a:r>
              <a:rPr lang="en-US" dirty="0" smtClean="0"/>
              <a:t>0.6</a:t>
            </a:r>
            <a:endParaRPr lang="en-US" dirty="0"/>
          </a:p>
          <a:p>
            <a:r>
              <a:rPr lang="en-US" dirty="0" smtClean="0"/>
              <a:t>“p”</a:t>
            </a:r>
            <a:endParaRPr lang="en-US" dirty="0"/>
          </a:p>
        </p:txBody>
      </p:sp>
      <p:sp>
        <p:nvSpPr>
          <p:cNvPr id="18" name="TextBox 17"/>
          <p:cNvSpPr txBox="1"/>
          <p:nvPr/>
        </p:nvSpPr>
        <p:spPr>
          <a:xfrm>
            <a:off x="2453151" y="4886411"/>
            <a:ext cx="743140" cy="646331"/>
          </a:xfrm>
          <a:prstGeom prst="rect">
            <a:avLst/>
          </a:prstGeom>
          <a:noFill/>
        </p:spPr>
        <p:txBody>
          <a:bodyPr wrap="square" rtlCol="0">
            <a:spAutoFit/>
          </a:bodyPr>
          <a:lstStyle/>
          <a:p>
            <a:r>
              <a:rPr lang="en-US" dirty="0" smtClean="0"/>
              <a:t>0.4</a:t>
            </a:r>
          </a:p>
          <a:p>
            <a:r>
              <a:rPr lang="en-US" dirty="0" smtClean="0"/>
              <a:t>“q”</a:t>
            </a:r>
            <a:endParaRPr lang="en-US" dirty="0"/>
          </a:p>
        </p:txBody>
      </p:sp>
      <p:sp>
        <p:nvSpPr>
          <p:cNvPr id="19" name="TextBox 18"/>
          <p:cNvSpPr txBox="1"/>
          <p:nvPr/>
        </p:nvSpPr>
        <p:spPr>
          <a:xfrm>
            <a:off x="4997111" y="2812222"/>
            <a:ext cx="743140" cy="646331"/>
          </a:xfrm>
          <a:prstGeom prst="rect">
            <a:avLst/>
          </a:prstGeom>
          <a:noFill/>
        </p:spPr>
        <p:txBody>
          <a:bodyPr wrap="square" rtlCol="0">
            <a:spAutoFit/>
          </a:bodyPr>
          <a:lstStyle/>
          <a:p>
            <a:r>
              <a:rPr lang="en-US" dirty="0" smtClean="0"/>
              <a:t>0.4”q”</a:t>
            </a:r>
            <a:endParaRPr lang="en-US" dirty="0"/>
          </a:p>
        </p:txBody>
      </p:sp>
      <p:sp>
        <p:nvSpPr>
          <p:cNvPr id="20" name="TextBox 19"/>
          <p:cNvSpPr txBox="1"/>
          <p:nvPr/>
        </p:nvSpPr>
        <p:spPr>
          <a:xfrm>
            <a:off x="3729211" y="3913419"/>
            <a:ext cx="648559" cy="646331"/>
          </a:xfrm>
          <a:prstGeom prst="rect">
            <a:avLst/>
          </a:prstGeom>
          <a:noFill/>
        </p:spPr>
        <p:txBody>
          <a:bodyPr wrap="square" rtlCol="0">
            <a:spAutoFit/>
          </a:bodyPr>
          <a:lstStyle/>
          <a:p>
            <a:r>
              <a:rPr lang="en-US" dirty="0" smtClean="0"/>
              <a:t>0.36</a:t>
            </a:r>
          </a:p>
          <a:p>
            <a:r>
              <a:rPr lang="en-US" dirty="0" smtClean="0"/>
              <a:t>p</a:t>
            </a:r>
            <a:r>
              <a:rPr lang="en-US" baseline="30000" dirty="0" smtClean="0"/>
              <a:t>2</a:t>
            </a:r>
            <a:endParaRPr lang="en-US" dirty="0"/>
          </a:p>
        </p:txBody>
      </p:sp>
      <p:sp>
        <p:nvSpPr>
          <p:cNvPr id="21" name="TextBox 20"/>
          <p:cNvSpPr txBox="1"/>
          <p:nvPr/>
        </p:nvSpPr>
        <p:spPr>
          <a:xfrm>
            <a:off x="4877701" y="3899909"/>
            <a:ext cx="716117" cy="646331"/>
          </a:xfrm>
          <a:prstGeom prst="rect">
            <a:avLst/>
          </a:prstGeom>
          <a:noFill/>
        </p:spPr>
        <p:txBody>
          <a:bodyPr wrap="square" rtlCol="0">
            <a:spAutoFit/>
          </a:bodyPr>
          <a:lstStyle/>
          <a:p>
            <a:r>
              <a:rPr lang="en-US" dirty="0" smtClean="0"/>
              <a:t>0.24</a:t>
            </a:r>
          </a:p>
          <a:p>
            <a:r>
              <a:rPr lang="en-US" dirty="0" err="1" smtClean="0"/>
              <a:t>pq</a:t>
            </a:r>
            <a:endParaRPr lang="en-US" dirty="0"/>
          </a:p>
        </p:txBody>
      </p:sp>
      <p:sp>
        <p:nvSpPr>
          <p:cNvPr id="22" name="TextBox 21"/>
          <p:cNvSpPr txBox="1"/>
          <p:nvPr/>
        </p:nvSpPr>
        <p:spPr>
          <a:xfrm>
            <a:off x="3742723" y="4951547"/>
            <a:ext cx="716117" cy="646331"/>
          </a:xfrm>
          <a:prstGeom prst="rect">
            <a:avLst/>
          </a:prstGeom>
          <a:noFill/>
        </p:spPr>
        <p:txBody>
          <a:bodyPr wrap="square" rtlCol="0">
            <a:spAutoFit/>
          </a:bodyPr>
          <a:lstStyle/>
          <a:p>
            <a:r>
              <a:rPr lang="en-US" dirty="0" smtClean="0"/>
              <a:t>0.24</a:t>
            </a:r>
          </a:p>
          <a:p>
            <a:r>
              <a:rPr lang="en-US" dirty="0" err="1" smtClean="0"/>
              <a:t>pq</a:t>
            </a:r>
            <a:endParaRPr lang="en-US" dirty="0"/>
          </a:p>
        </p:txBody>
      </p:sp>
      <p:sp>
        <p:nvSpPr>
          <p:cNvPr id="23" name="TextBox 22"/>
          <p:cNvSpPr txBox="1"/>
          <p:nvPr/>
        </p:nvSpPr>
        <p:spPr>
          <a:xfrm>
            <a:off x="4877701" y="4951547"/>
            <a:ext cx="716117" cy="646331"/>
          </a:xfrm>
          <a:prstGeom prst="rect">
            <a:avLst/>
          </a:prstGeom>
          <a:noFill/>
        </p:spPr>
        <p:txBody>
          <a:bodyPr wrap="square" rtlCol="0">
            <a:spAutoFit/>
          </a:bodyPr>
          <a:lstStyle/>
          <a:p>
            <a:r>
              <a:rPr lang="en-US" dirty="0" smtClean="0"/>
              <a:t>0.16</a:t>
            </a:r>
          </a:p>
          <a:p>
            <a:r>
              <a:rPr lang="en-US" dirty="0" smtClean="0"/>
              <a:t>q</a:t>
            </a:r>
            <a:r>
              <a:rPr lang="en-US" baseline="30000" dirty="0" smtClean="0"/>
              <a:t>2</a:t>
            </a:r>
            <a:endParaRPr lang="en-US" dirty="0"/>
          </a:p>
        </p:txBody>
      </p:sp>
      <p:sp>
        <p:nvSpPr>
          <p:cNvPr id="25" name="TextBox 24"/>
          <p:cNvSpPr txBox="1"/>
          <p:nvPr/>
        </p:nvSpPr>
        <p:spPr>
          <a:xfrm>
            <a:off x="621535" y="3328016"/>
            <a:ext cx="1580862" cy="3139321"/>
          </a:xfrm>
          <a:prstGeom prst="rect">
            <a:avLst/>
          </a:prstGeom>
          <a:noFill/>
        </p:spPr>
        <p:txBody>
          <a:bodyPr wrap="square" rtlCol="0">
            <a:spAutoFit/>
          </a:bodyPr>
          <a:lstStyle/>
          <a:p>
            <a:r>
              <a:rPr lang="en-US" dirty="0" smtClean="0"/>
              <a:t>In this case 0.6 is representing the frequency of the  dominant allele which we will represent as “p”</a:t>
            </a:r>
            <a:endParaRPr lang="en-US" dirty="0"/>
          </a:p>
        </p:txBody>
      </p:sp>
      <p:sp>
        <p:nvSpPr>
          <p:cNvPr id="26" name="TextBox 25"/>
          <p:cNvSpPr txBox="1"/>
          <p:nvPr/>
        </p:nvSpPr>
        <p:spPr>
          <a:xfrm>
            <a:off x="6728795" y="3508030"/>
            <a:ext cx="1526815" cy="2031325"/>
          </a:xfrm>
          <a:prstGeom prst="rect">
            <a:avLst/>
          </a:prstGeom>
          <a:noFill/>
        </p:spPr>
        <p:txBody>
          <a:bodyPr wrap="square" rtlCol="0">
            <a:spAutoFit/>
          </a:bodyPr>
          <a:lstStyle/>
          <a:p>
            <a:r>
              <a:rPr lang="en-US" dirty="0" smtClean="0"/>
              <a:t>In this case the frequency of 0.4 is for the recessive allele or “q”</a:t>
            </a:r>
            <a:endParaRPr lang="en-US" dirty="0"/>
          </a:p>
        </p:txBody>
      </p:sp>
      <p:sp>
        <p:nvSpPr>
          <p:cNvPr id="27" name="Rectangle 26"/>
          <p:cNvSpPr/>
          <p:nvPr/>
        </p:nvSpPr>
        <p:spPr>
          <a:xfrm>
            <a:off x="3364397" y="5944388"/>
            <a:ext cx="4337236" cy="729539"/>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a:t>
            </a:r>
            <a:r>
              <a:rPr lang="en-US" baseline="30000" dirty="0" smtClean="0">
                <a:solidFill>
                  <a:schemeClr val="tx1"/>
                </a:solidFill>
              </a:rPr>
              <a:t>2</a:t>
            </a:r>
            <a:r>
              <a:rPr lang="en-US" dirty="0" smtClean="0">
                <a:solidFill>
                  <a:schemeClr val="tx1"/>
                </a:solidFill>
              </a:rPr>
              <a:t> + 2pq + q</a:t>
            </a:r>
            <a:r>
              <a:rPr lang="en-US" baseline="30000" dirty="0" smtClean="0">
                <a:solidFill>
                  <a:schemeClr val="tx1"/>
                </a:solidFill>
              </a:rPr>
              <a:t>2</a:t>
            </a:r>
            <a:r>
              <a:rPr lang="en-US" dirty="0" smtClean="0">
                <a:solidFill>
                  <a:schemeClr val="tx1"/>
                </a:solidFill>
              </a:rPr>
              <a:t> =1</a:t>
            </a:r>
            <a:endParaRPr lang="en-US" dirty="0">
              <a:solidFill>
                <a:schemeClr val="tx1"/>
              </a:solidFill>
            </a:endParaRPr>
          </a:p>
        </p:txBody>
      </p:sp>
    </p:spTree>
    <p:extLst>
      <p:ext uri="{BB962C8B-B14F-4D97-AF65-F5344CB8AC3E}">
        <p14:creationId xmlns:p14="http://schemas.microsoft.com/office/powerpoint/2010/main" val="25519619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212" y="464669"/>
            <a:ext cx="7583487" cy="1044388"/>
          </a:xfrm>
        </p:spPr>
        <p:txBody>
          <a:bodyPr>
            <a:normAutofit fontScale="90000"/>
          </a:bodyPr>
          <a:lstStyle/>
          <a:p>
            <a:r>
              <a:rPr lang="en-US" dirty="0"/>
              <a:t>Allele frequency will not change if 5 conditions are met.</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Very </a:t>
            </a:r>
            <a:r>
              <a:rPr lang="en-US" dirty="0"/>
              <a:t>large population- Reduces change due to chance called genetic drift.</a:t>
            </a:r>
          </a:p>
          <a:p>
            <a:r>
              <a:rPr lang="en-US" dirty="0" smtClean="0"/>
              <a:t>Random </a:t>
            </a:r>
            <a:r>
              <a:rPr lang="en-US" dirty="0"/>
              <a:t>Mating- Where there is no preference for a phenotype.</a:t>
            </a:r>
          </a:p>
          <a:p>
            <a:r>
              <a:rPr lang="en-US" dirty="0" smtClean="0"/>
              <a:t>No </a:t>
            </a:r>
            <a:r>
              <a:rPr lang="en-US" dirty="0"/>
              <a:t>mutation- No new alleles, deletions or duplications.</a:t>
            </a:r>
          </a:p>
          <a:p>
            <a:r>
              <a:rPr lang="en-US" dirty="0" smtClean="0"/>
              <a:t>No </a:t>
            </a:r>
            <a:r>
              <a:rPr lang="en-US" dirty="0"/>
              <a:t>selection- No genotype can confer an advantage in survival </a:t>
            </a:r>
            <a:r>
              <a:rPr lang="en-US" dirty="0" smtClean="0"/>
              <a:t>and reproductive </a:t>
            </a:r>
            <a:r>
              <a:rPr lang="en-US" dirty="0"/>
              <a:t>success.</a:t>
            </a:r>
          </a:p>
          <a:p>
            <a:r>
              <a:rPr lang="en-US" dirty="0" smtClean="0"/>
              <a:t>No </a:t>
            </a:r>
            <a:r>
              <a:rPr lang="en-US" dirty="0"/>
              <a:t>gene flow- Genes cannot move into or out of a population.</a:t>
            </a:r>
          </a:p>
        </p:txBody>
      </p:sp>
    </p:spTree>
    <p:extLst>
      <p:ext uri="{BB962C8B-B14F-4D97-AF65-F5344CB8AC3E}">
        <p14:creationId xmlns:p14="http://schemas.microsoft.com/office/powerpoint/2010/main" val="6636985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51302" y="2596859"/>
            <a:ext cx="8261350" cy="1039812"/>
          </a:xfrm>
        </p:spPr>
        <p:txBody>
          <a:bodyPr/>
          <a:lstStyle/>
          <a:p>
            <a:r>
              <a:rPr lang="en-US" dirty="0" smtClean="0"/>
              <a:t>Hardy Weinberg Practice</a:t>
            </a:r>
            <a:endParaRPr lang="en-US" dirty="0"/>
          </a:p>
        </p:txBody>
      </p:sp>
    </p:spTree>
    <p:extLst>
      <p:ext uri="{BB962C8B-B14F-4D97-AF65-F5344CB8AC3E}">
        <p14:creationId xmlns:p14="http://schemas.microsoft.com/office/powerpoint/2010/main" val="9334459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76225" y="573743"/>
            <a:ext cx="8591550" cy="1066800"/>
          </a:xfrm>
        </p:spPr>
        <p:txBody>
          <a:bodyPr>
            <a:normAutofit fontScale="90000"/>
          </a:bodyPr>
          <a:lstStyle/>
          <a:p>
            <a:pPr marL="514350" lvl="0" indent="-514350">
              <a:spcBef>
                <a:spcPct val="20000"/>
              </a:spcBef>
              <a:defRPr/>
            </a:pPr>
            <a:r>
              <a:rPr lang="en-US" sz="2400" cap="none" dirty="0" smtClean="0">
                <a:solidFill>
                  <a:srgbClr val="564B3C"/>
                </a:solidFill>
                <a:latin typeface="Century Gothic"/>
                <a:ea typeface="+mn-ea"/>
                <a:cs typeface="+mn-cs"/>
              </a:rPr>
              <a:t>1. If </a:t>
            </a:r>
            <a:r>
              <a:rPr lang="en-US" sz="2400" cap="none" dirty="0">
                <a:solidFill>
                  <a:srgbClr val="564B3C"/>
                </a:solidFill>
                <a:latin typeface="Century Gothic"/>
                <a:ea typeface="+mn-ea"/>
                <a:cs typeface="+mn-cs"/>
              </a:rPr>
              <a:t>98 out of 200 individuals in a population express the recessive phenotype, what percent of the population are homozygous dominant?</a:t>
            </a:r>
            <a:br>
              <a:rPr lang="en-US" sz="2400" cap="none" dirty="0">
                <a:solidFill>
                  <a:srgbClr val="564B3C"/>
                </a:solidFill>
                <a:latin typeface="Century Gothic"/>
                <a:ea typeface="+mn-ea"/>
                <a:cs typeface="+mn-cs"/>
              </a:rPr>
            </a:br>
            <a:endParaRPr lang="en-US" sz="4400" dirty="0">
              <a:latin typeface="Candara" charset="0"/>
              <a:cs typeface="Tunga" charset="0"/>
            </a:endParaRPr>
          </a:p>
        </p:txBody>
      </p:sp>
      <p:sp>
        <p:nvSpPr>
          <p:cNvPr id="3" name="Content Placeholder 2"/>
          <p:cNvSpPr>
            <a:spLocks noGrp="1"/>
          </p:cNvSpPr>
          <p:nvPr>
            <p:ph idx="1"/>
          </p:nvPr>
        </p:nvSpPr>
        <p:spPr>
          <a:xfrm>
            <a:off x="276225" y="2057055"/>
            <a:ext cx="8593138" cy="4178645"/>
          </a:xfrm>
          <a:prstGeom prst="rect">
            <a:avLst/>
          </a:prstGeom>
        </p:spPr>
        <p:txBody>
          <a:bodyPr/>
          <a:lstStyle/>
          <a:p>
            <a:pPr marL="0" indent="0" fontAlgn="auto">
              <a:spcAft>
                <a:spcPts val="0"/>
              </a:spcAft>
              <a:buFont typeface="Arial" pitchFamily="34" charset="0"/>
              <a:buNone/>
              <a:defRPr/>
            </a:pPr>
            <a:r>
              <a:rPr lang="en-US" sz="2400" dirty="0">
                <a:ea typeface="+mn-ea"/>
              </a:rPr>
              <a:t>	</a:t>
            </a:r>
            <a:r>
              <a:rPr lang="en-US" sz="2400" dirty="0" smtClean="0">
                <a:ea typeface="+mn-ea"/>
              </a:rPr>
              <a:t>A. 49%</a:t>
            </a:r>
          </a:p>
          <a:p>
            <a:pPr marL="0" indent="0" fontAlgn="auto">
              <a:spcAft>
                <a:spcPts val="0"/>
              </a:spcAft>
              <a:buFont typeface="Arial" pitchFamily="34" charset="0"/>
              <a:buNone/>
              <a:defRPr/>
            </a:pPr>
            <a:r>
              <a:rPr lang="en-US" sz="2400" dirty="0">
                <a:ea typeface="+mn-ea"/>
              </a:rPr>
              <a:t>	</a:t>
            </a:r>
            <a:r>
              <a:rPr lang="en-US" sz="2400" dirty="0" smtClean="0">
                <a:ea typeface="+mn-ea"/>
              </a:rPr>
              <a:t>B. 70%</a:t>
            </a:r>
          </a:p>
          <a:p>
            <a:pPr marL="0" indent="0" fontAlgn="auto">
              <a:spcAft>
                <a:spcPts val="0"/>
              </a:spcAft>
              <a:buFont typeface="Arial" pitchFamily="34" charset="0"/>
              <a:buNone/>
              <a:defRPr/>
            </a:pPr>
            <a:r>
              <a:rPr lang="en-US" sz="2400" dirty="0">
                <a:ea typeface="+mn-ea"/>
              </a:rPr>
              <a:t>	</a:t>
            </a:r>
            <a:r>
              <a:rPr lang="en-US" sz="2400" dirty="0" smtClean="0">
                <a:ea typeface="+mn-ea"/>
              </a:rPr>
              <a:t>C. 30%</a:t>
            </a:r>
          </a:p>
          <a:p>
            <a:pPr marL="0" indent="0" fontAlgn="auto">
              <a:spcAft>
                <a:spcPts val="0"/>
              </a:spcAft>
              <a:buFont typeface="Arial" pitchFamily="34" charset="0"/>
              <a:buNone/>
              <a:defRPr/>
            </a:pPr>
            <a:r>
              <a:rPr lang="en-US" sz="2400" dirty="0">
                <a:ea typeface="+mn-ea"/>
              </a:rPr>
              <a:t>	</a:t>
            </a:r>
            <a:r>
              <a:rPr lang="en-US" sz="2400" dirty="0" smtClean="0">
                <a:ea typeface="+mn-ea"/>
              </a:rPr>
              <a:t>D. 42%</a:t>
            </a:r>
          </a:p>
          <a:p>
            <a:pPr marL="0" indent="0" fontAlgn="auto">
              <a:spcAft>
                <a:spcPts val="0"/>
              </a:spcAft>
              <a:buFont typeface="Arial" pitchFamily="34" charset="0"/>
              <a:buNone/>
              <a:defRPr/>
            </a:pPr>
            <a:r>
              <a:rPr lang="en-US" sz="2400" dirty="0">
                <a:ea typeface="+mn-ea"/>
              </a:rPr>
              <a:t>	</a:t>
            </a:r>
            <a:r>
              <a:rPr lang="en-US" sz="2400" dirty="0" smtClean="0">
                <a:ea typeface="+mn-ea"/>
              </a:rPr>
              <a:t>E. 9%</a:t>
            </a:r>
            <a:endParaRPr lang="en-US" sz="2400" dirty="0">
              <a:ea typeface="+mn-ea"/>
            </a:endParaRPr>
          </a:p>
        </p:txBody>
      </p:sp>
      <p:sp>
        <p:nvSpPr>
          <p:cNvPr id="2" name="Rectangle 1"/>
          <p:cNvSpPr/>
          <p:nvPr/>
        </p:nvSpPr>
        <p:spPr>
          <a:xfrm>
            <a:off x="3078486" y="2057055"/>
            <a:ext cx="6065514" cy="2308324"/>
          </a:xfrm>
          <a:prstGeom prst="rect">
            <a:avLst/>
          </a:prstGeom>
        </p:spPr>
        <p:txBody>
          <a:bodyPr wrap="square">
            <a:spAutoFit/>
          </a:bodyPr>
          <a:lstStyle/>
          <a:p>
            <a:pPr indent="-173736" fontAlgn="auto">
              <a:spcAft>
                <a:spcPts val="0"/>
              </a:spcAft>
              <a:buFont typeface="Arial" pitchFamily="34" charset="0"/>
              <a:buChar char="•"/>
              <a:defRPr/>
            </a:pPr>
            <a:r>
              <a:rPr lang="en-US" dirty="0"/>
              <a:t>Recessive phenotype means homozygous recessive genotype</a:t>
            </a:r>
          </a:p>
          <a:p>
            <a:pPr indent="-173736" fontAlgn="auto">
              <a:spcAft>
                <a:spcPts val="0"/>
              </a:spcAft>
              <a:buFont typeface="Arial" pitchFamily="34" charset="0"/>
              <a:buChar char="•"/>
              <a:defRPr/>
            </a:pPr>
            <a:r>
              <a:rPr lang="en-US" i="1" dirty="0"/>
              <a:t>q</a:t>
            </a:r>
            <a:r>
              <a:rPr lang="en-US" i="1" baseline="30000" dirty="0"/>
              <a:t>2</a:t>
            </a:r>
            <a:r>
              <a:rPr lang="en-US" i="1" dirty="0"/>
              <a:t> = 98/200 = 0.49</a:t>
            </a:r>
          </a:p>
          <a:p>
            <a:pPr indent="-173736" fontAlgn="auto">
              <a:spcAft>
                <a:spcPts val="0"/>
              </a:spcAft>
              <a:buFont typeface="Arial" pitchFamily="34" charset="0"/>
              <a:buChar char="•"/>
              <a:defRPr/>
            </a:pPr>
            <a:r>
              <a:rPr lang="en-US" i="1" dirty="0"/>
              <a:t>q = 0.7</a:t>
            </a:r>
          </a:p>
          <a:p>
            <a:pPr indent="-173736" fontAlgn="auto">
              <a:spcAft>
                <a:spcPts val="0"/>
              </a:spcAft>
              <a:buFont typeface="Arial" pitchFamily="34" charset="0"/>
              <a:buChar char="•"/>
              <a:defRPr/>
            </a:pPr>
            <a:r>
              <a:rPr lang="en-US" i="1" dirty="0"/>
              <a:t>p + q = 1</a:t>
            </a:r>
          </a:p>
          <a:p>
            <a:pPr indent="-173736" fontAlgn="auto">
              <a:spcAft>
                <a:spcPts val="0"/>
              </a:spcAft>
              <a:buFont typeface="Arial" pitchFamily="34" charset="0"/>
              <a:buChar char="•"/>
              <a:defRPr/>
            </a:pPr>
            <a:r>
              <a:rPr lang="en-US" i="1" dirty="0"/>
              <a:t>p + 0.7 = 1</a:t>
            </a:r>
          </a:p>
          <a:p>
            <a:pPr indent="-173736" fontAlgn="auto">
              <a:spcAft>
                <a:spcPts val="0"/>
              </a:spcAft>
              <a:buFont typeface="Arial" pitchFamily="34" charset="0"/>
              <a:buChar char="•"/>
              <a:defRPr/>
            </a:pPr>
            <a:r>
              <a:rPr lang="en-US" i="1" dirty="0"/>
              <a:t>p = 0.3</a:t>
            </a:r>
          </a:p>
          <a:p>
            <a:pPr indent="-173736" fontAlgn="auto">
              <a:spcAft>
                <a:spcPts val="0"/>
              </a:spcAft>
              <a:buFont typeface="Arial" pitchFamily="34" charset="0"/>
              <a:buChar char="•"/>
              <a:defRPr/>
            </a:pPr>
            <a:r>
              <a:rPr lang="en-US" i="1" dirty="0"/>
              <a:t>p</a:t>
            </a:r>
            <a:r>
              <a:rPr lang="en-US" i="1" baseline="30000" dirty="0"/>
              <a:t>2</a:t>
            </a:r>
            <a:r>
              <a:rPr lang="en-US" i="1" dirty="0"/>
              <a:t> = 0.3</a:t>
            </a:r>
            <a:r>
              <a:rPr lang="en-US" i="1" baseline="30000" dirty="0"/>
              <a:t>2</a:t>
            </a:r>
            <a:r>
              <a:rPr lang="en-US" i="1" dirty="0"/>
              <a:t> = 0.09</a:t>
            </a:r>
          </a:p>
        </p:txBody>
      </p:sp>
      <p:sp>
        <p:nvSpPr>
          <p:cNvPr id="4" name="Oval 3"/>
          <p:cNvSpPr/>
          <p:nvPr/>
        </p:nvSpPr>
        <p:spPr>
          <a:xfrm>
            <a:off x="1145804" y="3782772"/>
            <a:ext cx="1214829" cy="690287"/>
          </a:xfrm>
          <a:prstGeom prst="ellipse">
            <a:avLst/>
          </a:prstGeom>
          <a:solidFill>
            <a:srgbClr val="FFFF00">
              <a:alpha val="2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76225" y="5912534"/>
            <a:ext cx="2802261" cy="523220"/>
          </a:xfrm>
          <a:prstGeom prst="rect">
            <a:avLst/>
          </a:prstGeom>
          <a:noFill/>
        </p:spPr>
        <p:txBody>
          <a:bodyPr wrap="square" rtlCol="0">
            <a:spAutoFit/>
          </a:bodyPr>
          <a:lstStyle/>
          <a:p>
            <a:r>
              <a:rPr lang="en-US" sz="1400" dirty="0" smtClean="0"/>
              <a:t>Original problem source unknown</a:t>
            </a:r>
            <a:endParaRPr lang="en-US" sz="1400" dirty="0"/>
          </a:p>
        </p:txBody>
      </p:sp>
    </p:spTree>
    <p:extLst>
      <p:ext uri="{BB962C8B-B14F-4D97-AF65-F5344CB8AC3E}">
        <p14:creationId xmlns:p14="http://schemas.microsoft.com/office/powerpoint/2010/main" val="18270519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76225" y="792296"/>
            <a:ext cx="8591550" cy="762000"/>
          </a:xfrm>
        </p:spPr>
        <p:txBody>
          <a:bodyPr>
            <a:normAutofit fontScale="90000"/>
          </a:bodyPr>
          <a:lstStyle/>
          <a:p>
            <a:pPr lvl="0">
              <a:spcBef>
                <a:spcPct val="20000"/>
              </a:spcBef>
              <a:defRPr/>
            </a:pPr>
            <a:r>
              <a:rPr lang="en-US" sz="3100" cap="none" dirty="0" smtClean="0">
                <a:solidFill>
                  <a:srgbClr val="564B3C"/>
                </a:solidFill>
                <a:latin typeface="Century Gothic"/>
                <a:ea typeface="+mn-ea"/>
                <a:cs typeface="+mn-cs"/>
              </a:rPr>
              <a:t>2. Brown </a:t>
            </a:r>
            <a:r>
              <a:rPr lang="en-US" sz="3100" cap="none" dirty="0">
                <a:solidFill>
                  <a:srgbClr val="564B3C"/>
                </a:solidFill>
                <a:latin typeface="Century Gothic"/>
                <a:ea typeface="+mn-ea"/>
                <a:cs typeface="+mn-cs"/>
              </a:rPr>
              <a:t>hair (B) is dominant to blond hair (b). If there are 168 individuals with brown hair in a population of 200:</a:t>
            </a:r>
            <a:br>
              <a:rPr lang="en-US" sz="3100" cap="none" dirty="0">
                <a:solidFill>
                  <a:srgbClr val="564B3C"/>
                </a:solidFill>
                <a:latin typeface="Century Gothic"/>
                <a:ea typeface="+mn-ea"/>
                <a:cs typeface="+mn-cs"/>
              </a:rPr>
            </a:br>
            <a:endParaRPr lang="en-US" sz="4400" dirty="0">
              <a:latin typeface="Candara" charset="0"/>
              <a:cs typeface="Tunga" charset="0"/>
            </a:endParaRPr>
          </a:p>
        </p:txBody>
      </p:sp>
      <p:sp>
        <p:nvSpPr>
          <p:cNvPr id="3" name="Content Placeholder 2"/>
          <p:cNvSpPr>
            <a:spLocks noGrp="1"/>
          </p:cNvSpPr>
          <p:nvPr>
            <p:ph idx="1"/>
          </p:nvPr>
        </p:nvSpPr>
        <p:spPr>
          <a:xfrm>
            <a:off x="414146" y="1932804"/>
            <a:ext cx="8577454" cy="4169331"/>
          </a:xfrm>
          <a:prstGeom prst="rect">
            <a:avLst/>
          </a:prstGeom>
        </p:spPr>
        <p:txBody>
          <a:bodyPr>
            <a:normAutofit fontScale="77500" lnSpcReduction="20000"/>
          </a:bodyPr>
          <a:lstStyle/>
          <a:p>
            <a:pPr marL="0" indent="0" fontAlgn="auto">
              <a:spcAft>
                <a:spcPts val="0"/>
              </a:spcAft>
              <a:buFont typeface="Arial" pitchFamily="34" charset="0"/>
              <a:buNone/>
              <a:defRPr/>
            </a:pPr>
            <a:endParaRPr lang="en-US" sz="3200" dirty="0">
              <a:ea typeface="+mn-ea"/>
            </a:endParaRPr>
          </a:p>
          <a:p>
            <a:pPr marL="0" indent="0" fontAlgn="auto">
              <a:spcAft>
                <a:spcPts val="0"/>
              </a:spcAft>
              <a:buFont typeface="Arial" pitchFamily="34" charset="0"/>
              <a:buNone/>
              <a:defRPr/>
            </a:pPr>
            <a:r>
              <a:rPr lang="en-US" sz="3200" dirty="0" smtClean="0">
                <a:ea typeface="+mn-ea"/>
              </a:rPr>
              <a:t>What is the predicted frequency of heterozygotes?</a:t>
            </a:r>
          </a:p>
          <a:p>
            <a:pPr marL="514350" indent="-514350" fontAlgn="auto">
              <a:spcAft>
                <a:spcPts val="0"/>
              </a:spcAft>
              <a:buFont typeface="Arial" pitchFamily="34" charset="0"/>
              <a:buAutoNum type="alphaUcPeriod"/>
              <a:defRPr/>
            </a:pPr>
            <a:r>
              <a:rPr lang="en-US" sz="3200" dirty="0" smtClean="0">
                <a:ea typeface="+mn-ea"/>
              </a:rPr>
              <a:t>16%	B. 40%	C. 60%	D. 48%	E. 84%</a:t>
            </a:r>
          </a:p>
          <a:p>
            <a:pPr marL="0" indent="0">
              <a:buFont typeface="Arial" charset="0"/>
              <a:buNone/>
            </a:pPr>
            <a:endParaRPr lang="en-US" sz="3200" b="1" dirty="0" smtClean="0">
              <a:solidFill>
                <a:srgbClr val="FF0000"/>
              </a:solidFill>
              <a:latin typeface="Candara" charset="0"/>
              <a:cs typeface="Tahoma" charset="0"/>
            </a:endParaRPr>
          </a:p>
          <a:p>
            <a:pPr marL="0" indent="0">
              <a:buFont typeface="Arial" charset="0"/>
              <a:buNone/>
            </a:pPr>
            <a:endParaRPr lang="en-US" sz="3200" b="1" dirty="0">
              <a:solidFill>
                <a:srgbClr val="FF0000"/>
              </a:solidFill>
              <a:latin typeface="Candara" charset="0"/>
              <a:cs typeface="Tahoma" charset="0"/>
            </a:endParaRPr>
          </a:p>
          <a:p>
            <a:pPr lvl="1"/>
            <a:r>
              <a:rPr lang="en-US" sz="3000" dirty="0">
                <a:latin typeface="Candara" charset="0"/>
                <a:cs typeface="Tahoma" charset="0"/>
              </a:rPr>
              <a:t>BB + Bb = 168/200 = 0.84 brunettes</a:t>
            </a:r>
          </a:p>
          <a:p>
            <a:pPr lvl="1"/>
            <a:r>
              <a:rPr lang="en-US" sz="3000" dirty="0">
                <a:latin typeface="Candara" charset="0"/>
                <a:cs typeface="Tahoma" charset="0"/>
              </a:rPr>
              <a:t>bb = 1 – 0.84 = 0.16 = q</a:t>
            </a:r>
            <a:r>
              <a:rPr lang="en-US" sz="3000" baseline="30000" dirty="0">
                <a:latin typeface="Candara" charset="0"/>
                <a:cs typeface="Tahoma" charset="0"/>
              </a:rPr>
              <a:t>2</a:t>
            </a:r>
            <a:r>
              <a:rPr lang="en-US" sz="3000" dirty="0">
                <a:latin typeface="Candara" charset="0"/>
                <a:cs typeface="Tahoma" charset="0"/>
              </a:rPr>
              <a:t> blonds</a:t>
            </a:r>
          </a:p>
          <a:p>
            <a:pPr lvl="1"/>
            <a:r>
              <a:rPr lang="en-US" sz="3000" i="1" dirty="0">
                <a:latin typeface="Candara" charset="0"/>
                <a:cs typeface="Tahoma" charset="0"/>
              </a:rPr>
              <a:t>q = </a:t>
            </a:r>
            <a:r>
              <a:rPr lang="en-US" sz="3000" dirty="0">
                <a:latin typeface="Candara" charset="0"/>
                <a:cs typeface="Tahoma" charset="0"/>
              </a:rPr>
              <a:t>0.4</a:t>
            </a:r>
          </a:p>
          <a:p>
            <a:pPr lvl="1"/>
            <a:r>
              <a:rPr lang="en-US" sz="3000" i="1" dirty="0">
                <a:latin typeface="Candara" charset="0"/>
                <a:cs typeface="Tahoma" charset="0"/>
              </a:rPr>
              <a:t>p = </a:t>
            </a:r>
            <a:r>
              <a:rPr lang="en-US" sz="3000" dirty="0">
                <a:latin typeface="Candara" charset="0"/>
                <a:cs typeface="Tahoma" charset="0"/>
              </a:rPr>
              <a:t>1 – q = 1 – 0.4 = 0.6</a:t>
            </a:r>
          </a:p>
          <a:p>
            <a:pPr lvl="1"/>
            <a:r>
              <a:rPr lang="en-US" sz="3000" i="1" dirty="0">
                <a:latin typeface="Candara" charset="0"/>
                <a:cs typeface="Tahoma" charset="0"/>
              </a:rPr>
              <a:t>2pq </a:t>
            </a:r>
            <a:r>
              <a:rPr lang="en-US" sz="3000" dirty="0">
                <a:latin typeface="Candara" charset="0"/>
                <a:cs typeface="Tahoma" charset="0"/>
              </a:rPr>
              <a:t>= 2 (0.4)(0.6) = 0.48</a:t>
            </a:r>
            <a:endParaRPr lang="en-US" sz="3000" i="1" dirty="0">
              <a:latin typeface="Candara" charset="0"/>
              <a:cs typeface="Tahoma" charset="0"/>
            </a:endParaRPr>
          </a:p>
          <a:p>
            <a:pPr marL="0" indent="0" fontAlgn="auto">
              <a:spcAft>
                <a:spcPts val="0"/>
              </a:spcAft>
              <a:buFont typeface="Arial" pitchFamily="34" charset="0"/>
              <a:buNone/>
              <a:defRPr/>
            </a:pPr>
            <a:endParaRPr lang="en-US" sz="3200" dirty="0">
              <a:ea typeface="+mn-ea"/>
            </a:endParaRPr>
          </a:p>
        </p:txBody>
      </p:sp>
      <p:sp>
        <p:nvSpPr>
          <p:cNvPr id="2" name="Oval 1"/>
          <p:cNvSpPr/>
          <p:nvPr/>
        </p:nvSpPr>
        <p:spPr>
          <a:xfrm>
            <a:off x="5659996" y="2540256"/>
            <a:ext cx="1339073" cy="731704"/>
          </a:xfrm>
          <a:prstGeom prst="ellipse">
            <a:avLst/>
          </a:prstGeom>
          <a:solidFill>
            <a:srgbClr val="FFFF00">
              <a:alpha val="18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76225" y="5912534"/>
            <a:ext cx="2802261" cy="523220"/>
          </a:xfrm>
          <a:prstGeom prst="rect">
            <a:avLst/>
          </a:prstGeom>
          <a:noFill/>
        </p:spPr>
        <p:txBody>
          <a:bodyPr wrap="square" rtlCol="0">
            <a:spAutoFit/>
          </a:bodyPr>
          <a:lstStyle/>
          <a:p>
            <a:r>
              <a:rPr lang="en-US" sz="1400" dirty="0" smtClean="0"/>
              <a:t>Original problem source unknown</a:t>
            </a:r>
            <a:endParaRPr lang="en-US" sz="1400" dirty="0"/>
          </a:p>
        </p:txBody>
      </p:sp>
    </p:spTree>
    <p:extLst>
      <p:ext uri="{BB962C8B-B14F-4D97-AF65-F5344CB8AC3E}">
        <p14:creationId xmlns:p14="http://schemas.microsoft.com/office/powerpoint/2010/main" val="30740317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76225" y="792296"/>
            <a:ext cx="8591550" cy="762000"/>
          </a:xfrm>
        </p:spPr>
        <p:txBody>
          <a:bodyPr>
            <a:normAutofit fontScale="90000"/>
          </a:bodyPr>
          <a:lstStyle/>
          <a:p>
            <a:pPr lvl="0">
              <a:spcBef>
                <a:spcPct val="20000"/>
              </a:spcBef>
              <a:defRPr/>
            </a:pPr>
            <a:r>
              <a:rPr lang="en-US" sz="3300" cap="none" dirty="0">
                <a:solidFill>
                  <a:srgbClr val="564B3C"/>
                </a:solidFill>
                <a:latin typeface="Century Gothic"/>
                <a:ea typeface="+mn-ea"/>
                <a:cs typeface="+mn-cs"/>
              </a:rPr>
              <a:t>Brown hair (B) is dominant to blond hair (b). If there are 168 individuals with brown hair in a population of 200:</a:t>
            </a:r>
            <a:br>
              <a:rPr lang="en-US" sz="3300" cap="none" dirty="0">
                <a:solidFill>
                  <a:srgbClr val="564B3C"/>
                </a:solidFill>
                <a:latin typeface="Century Gothic"/>
                <a:ea typeface="+mn-ea"/>
                <a:cs typeface="+mn-cs"/>
              </a:rPr>
            </a:br>
            <a:endParaRPr lang="en-US" sz="4800" dirty="0">
              <a:latin typeface="Candara" charset="0"/>
              <a:cs typeface="Tunga" charset="0"/>
            </a:endParaRPr>
          </a:p>
        </p:txBody>
      </p:sp>
      <p:sp>
        <p:nvSpPr>
          <p:cNvPr id="3" name="Content Placeholder 2"/>
          <p:cNvSpPr>
            <a:spLocks noGrp="1"/>
          </p:cNvSpPr>
          <p:nvPr>
            <p:ph idx="1"/>
          </p:nvPr>
        </p:nvSpPr>
        <p:spPr>
          <a:xfrm>
            <a:off x="276225" y="1698106"/>
            <a:ext cx="8715375" cy="4109584"/>
          </a:xfrm>
          <a:prstGeom prst="rect">
            <a:avLst/>
          </a:prstGeom>
        </p:spPr>
        <p:txBody>
          <a:bodyPr>
            <a:normAutofit/>
          </a:bodyPr>
          <a:lstStyle/>
          <a:p>
            <a:pPr marL="0" indent="0" fontAlgn="auto">
              <a:spcAft>
                <a:spcPts val="0"/>
              </a:spcAft>
              <a:buFont typeface="Arial" pitchFamily="34" charset="0"/>
              <a:buNone/>
              <a:defRPr/>
            </a:pPr>
            <a:endParaRPr lang="en-US" sz="3200" dirty="0">
              <a:ea typeface="+mn-ea"/>
            </a:endParaRPr>
          </a:p>
          <a:p>
            <a:pPr marL="0" indent="0">
              <a:buNone/>
              <a:defRPr/>
            </a:pPr>
            <a:r>
              <a:rPr lang="en-US" sz="3200" dirty="0"/>
              <a:t>3. What is the predicted frequency </a:t>
            </a:r>
            <a:r>
              <a:rPr lang="en-US" sz="3200" dirty="0" smtClean="0"/>
              <a:t>of the homozygous dominant genotype?</a:t>
            </a:r>
            <a:endParaRPr lang="en-US" sz="3200" dirty="0"/>
          </a:p>
          <a:p>
            <a:pPr marL="0" indent="0">
              <a:buNone/>
              <a:defRPr/>
            </a:pPr>
            <a:r>
              <a:rPr lang="en-US" sz="3200" dirty="0"/>
              <a:t>A. 16%	B. </a:t>
            </a:r>
            <a:r>
              <a:rPr lang="en-US" sz="3200" dirty="0" smtClean="0"/>
              <a:t>36%   C</a:t>
            </a:r>
            <a:r>
              <a:rPr lang="en-US" sz="3200" dirty="0"/>
              <a:t>. 60%	D. 48%	E. 84%</a:t>
            </a:r>
          </a:p>
          <a:p>
            <a:pPr marL="0" indent="0" fontAlgn="auto">
              <a:spcAft>
                <a:spcPts val="0"/>
              </a:spcAft>
              <a:buFont typeface="Arial" pitchFamily="34" charset="0"/>
              <a:buNone/>
              <a:defRPr/>
            </a:pPr>
            <a:endParaRPr lang="en-US" sz="3200" dirty="0">
              <a:ea typeface="+mn-ea"/>
            </a:endParaRPr>
          </a:p>
        </p:txBody>
      </p:sp>
      <p:sp>
        <p:nvSpPr>
          <p:cNvPr id="6" name="TextBox 5"/>
          <p:cNvSpPr txBox="1"/>
          <p:nvPr/>
        </p:nvSpPr>
        <p:spPr>
          <a:xfrm>
            <a:off x="276225" y="5912534"/>
            <a:ext cx="2802261" cy="523220"/>
          </a:xfrm>
          <a:prstGeom prst="rect">
            <a:avLst/>
          </a:prstGeom>
          <a:noFill/>
        </p:spPr>
        <p:txBody>
          <a:bodyPr wrap="square" rtlCol="0">
            <a:spAutoFit/>
          </a:bodyPr>
          <a:lstStyle/>
          <a:p>
            <a:r>
              <a:rPr lang="en-US" sz="1400" dirty="0" smtClean="0"/>
              <a:t>Original problem source unknown</a:t>
            </a:r>
            <a:endParaRPr lang="en-US" sz="1400" dirty="0"/>
          </a:p>
        </p:txBody>
      </p:sp>
    </p:spTree>
    <p:extLst>
      <p:ext uri="{BB962C8B-B14F-4D97-AF65-F5344CB8AC3E}">
        <p14:creationId xmlns:p14="http://schemas.microsoft.com/office/powerpoint/2010/main" val="88743047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lnDef>
      <a:spPr>
        <a:ln>
          <a:solidFill>
            <a:schemeClr val="tx1"/>
          </a:solidFill>
          <a:tailEnd type="non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628</TotalTime>
  <Words>1166</Words>
  <Application>Microsoft Macintosh PowerPoint</Application>
  <PresentationFormat>On-screen Show (4:3)</PresentationFormat>
  <Paragraphs>154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Apothecary</vt:lpstr>
      <vt:lpstr>A Hardy Weinberg</vt:lpstr>
      <vt:lpstr>Calculating new Allelic frequencies.</vt:lpstr>
      <vt:lpstr>Practice</vt:lpstr>
      <vt:lpstr>Hardy Weinberg equilibrium</vt:lpstr>
      <vt:lpstr>Allele frequency will not change if 5 conditions are met. </vt:lpstr>
      <vt:lpstr>Hardy Weinberg Practice</vt:lpstr>
      <vt:lpstr>1. If 98 out of 200 individuals in a population express the recessive phenotype, what percent of the population are homozygous dominant? </vt:lpstr>
      <vt:lpstr>2. Brown hair (B) is dominant to blond hair (b). If there are 168 individuals with brown hair in a population of 200: </vt:lpstr>
      <vt:lpstr>Brown hair (B) is dominant to blond hair (b). If there are 168 individuals with brown hair in a population of 200: </vt:lpstr>
      <vt:lpstr>Brown hair (B) is dominant to blond hair (b). If there are 168 individuals with brown hair in a population of 200: </vt:lpstr>
      <vt:lpstr>4. What are the allele frequencies in an isolated field of 382 pink, 355 white, and 103 red snapdragon plants? </vt:lpstr>
      <vt:lpstr>5. A population of turtles (in Hardy Weinberg equilibrium) is variable for the length of their tail. Long tails are dominant to short tails. 25 have long tails and 75 have short tails. If 400 baby turtles are born in the population, predict how many of the offspring will have long tails and how will have short tails.</vt:lpstr>
      <vt:lpstr>5. A population of turtles (in Hardy Weinberg equilibrium) is variable for the length of their tail. Long tails are dominant to short tails. 25 have long tails and 75 have short tails. If 400 baby turtles are born in the population, predict how many of the offspring will have long tails and how will have short tails? </vt:lpstr>
      <vt:lpstr>6. A population of 1000 individuals has 49 people that are left-handed.  Assume left-handedness is homozygous recessive and that this population is in Hardy Weinberg equilibrium. Calculate p and q.  What is the frequency of homozygous dominants, heterozygotes, and homozygous recessives?  How many individuals in the population carry the allele for left-handedness, but are not left-handed?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Hardy Weinberg</dc:title>
  <dc:creator>Joy Killough</dc:creator>
  <cp:lastModifiedBy>Joy Killough</cp:lastModifiedBy>
  <cp:revision>42</cp:revision>
  <dcterms:created xsi:type="dcterms:W3CDTF">2013-04-23T01:27:32Z</dcterms:created>
  <dcterms:modified xsi:type="dcterms:W3CDTF">2013-06-27T05:50:40Z</dcterms:modified>
</cp:coreProperties>
</file>