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notesSlides/notesSlide74.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notesSlides/notesSlide88.xml" ContentType="application/vnd.openxmlformats-officedocument.presentationml.notes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115.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slides/slide118.xml" ContentType="application/vnd.openxmlformats-officedocument.presentationml.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71.xml" ContentType="application/vnd.openxmlformats-officedocument.presentationml.notesSlide+xml"/>
  <Override PartName="/ppt/slides/slide94.xml" ContentType="application/vnd.openxmlformats-officedocument.presentationml.slide+xml"/>
  <Override PartName="/ppt/notesSlides/notesSlide122.xml" ContentType="application/vnd.openxmlformats-officedocument.presentationml.notesSlide+xml"/>
  <Override PartName="/ppt/slides/slide92.xml" ContentType="application/vnd.openxmlformats-officedocument.presentationml.slide+xml"/>
  <Override PartName="/ppt/slides/slide124.xml" ContentType="application/vnd.openxmlformats-officedocument.presentationml.slide+xml"/>
  <Override PartName="/ppt/notesSlides/notesSlide119.xml" ContentType="application/vnd.openxmlformats-officedocument.presentationml.notesSlide+xml"/>
  <Override PartName="/ppt/media/audio2.bin" ContentType="audio/unknown"/>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113.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notesSlides/notesSlide125.xml" ContentType="application/vnd.openxmlformats-officedocument.presentationml.notes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notesSlides/notesSlide90.xml" ContentType="application/vnd.openxmlformats-officedocument.presentationml.notesSlide+xml"/>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ppt/notesSlides/notesSlide96.xml" ContentType="application/vnd.openxmlformats-officedocument.presentationml.notesSlide+xml"/>
  <Override PartName="/docProps/core.xml" ContentType="application/vnd.openxmlformats-package.core-properties+xml"/>
  <Override PartName="/ppt/slides/slide56.xml" ContentType="application/vnd.openxmlformats-officedocument.presentationml.slide+xml"/>
  <Override PartName="/ppt/notesSlides/notesSlide108.xml" ContentType="application/vnd.openxmlformats-officedocument.presentationml.notes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98.xml" ContentType="application/vnd.openxmlformats-officedocument.presentationml.notesSlide+xml"/>
  <Override PartName="/ppt/slides/slide55.xml" ContentType="application/vnd.openxmlformats-officedocument.presentationml.slide+xml"/>
  <Override PartName="/ppt/notesSlides/notesSlide104.xml" ContentType="application/vnd.openxmlformats-officedocument.presentationml.notesSlide+xml"/>
  <Override PartName="/ppt/notesSlides/notesSlide120.xml" ContentType="application/vnd.openxmlformats-officedocument.presentationml.notes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notesSlides/notesSlide114.xml" ContentType="application/vnd.openxmlformats-officedocument.presentationml.notesSlide+xml"/>
  <Override PartName="/ppt/theme/theme2.xml" ContentType="application/vnd.openxmlformats-officedocument.theme+xml"/>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69.xml" ContentType="application/vnd.openxmlformats-officedocument.presentationml.notesSlide+xml"/>
  <Override PartName="/ppt/notesSlides/notesSlide109.xml" ContentType="application/vnd.openxmlformats-officedocument.presentationml.notesSlide+xml"/>
  <Override PartName="/ppt/slides/slide128.xml" ContentType="application/vnd.openxmlformats-officedocument.presentationml.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notesSlides/notesSlide102.xml" ContentType="application/vnd.openxmlformats-officedocument.presentationml.notesSlide+xml"/>
  <Override PartName="/ppt/notesSlides/notesSlide123.xml" ContentType="application/vnd.openxmlformats-officedocument.presentationml.notesSlide+xml"/>
  <Override PartName="/ppt/slideLayouts/slideLayout10.xml" ContentType="application/vnd.openxmlformats-officedocument.presentationml.slideLayout+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63.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notesSlides/notesSlide93.xml" ContentType="application/vnd.openxmlformats-officedocument.presentationml.notes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notesSlides/notesSlide50.xml" ContentType="application/vnd.openxmlformats-officedocument.presentationml.notesSlide+xml"/>
  <Override PartName="/ppt/notesSlides/notesSlide91.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slides/slide103.xml" ContentType="application/vnd.openxmlformats-officedocument.presentationml.slide+xml"/>
  <Override PartName="/ppt/notesSlides/notesSlide60.xml" ContentType="application/vnd.openxmlformats-officedocument.presentationml.notesSlide+xml"/>
  <Override PartName="/ppt/slides/slide49.xml" ContentType="application/vnd.openxmlformats-officedocument.presentationml.slide+xml"/>
  <Override PartName="/ppt/slides/slide70.xml" ContentType="application/vnd.openxmlformats-officedocument.presentationml.slide+xml"/>
  <Override PartName="/ppt/slides/slide129.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slides/slide125.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notesSlides/notesSlide78.xml" ContentType="application/vnd.openxmlformats-officedocument.presentationml.notesSlide+xml"/>
  <Override PartName="/ppt/slides/slide79.xml" ContentType="application/vnd.openxmlformats-officedocument.presentationml.slide+xml"/>
  <Override PartName="/ppt/slides/slide95.xml" ContentType="application/vnd.openxmlformats-officedocument.presentationml.slide+xml"/>
  <Override PartName="/ppt/notesSlides/notesSlide121.xml" ContentType="application/vnd.openxmlformats-officedocument.presentationml.notesSlide+xml"/>
  <Default Extension="jpeg" ContentType="image/jpeg"/>
  <Override PartName="/ppt/notesSlides/notesSlide95.xml" ContentType="application/vnd.openxmlformats-officedocument.presentationml.notesSlide+xml"/>
  <Override PartName="/ppt/notesSlides/notesSlide83.xml" ContentType="application/vnd.openxmlformats-officedocument.presentationml.notesSlide+xml"/>
  <Override PartName="/ppt/slides/slide3.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slides/slide74.xml" ContentType="application/vnd.openxmlformats-officedocument.presentationml.slide+xml"/>
  <Override PartName="/ppt/slides/slide75.xml" ContentType="application/vnd.openxmlformats-officedocument.presentationml.slide+xml"/>
  <Override PartName="/ppt/notesSlides/notesSlide64.xml" ContentType="application/vnd.openxmlformats-officedocument.presentationml.notes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notesSlides/notesSlide118.xml" ContentType="application/vnd.openxmlformats-officedocument.presentationml.notesSlide+xml"/>
  <Override PartName="/ppt/slides/slide10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slides/slide126.xml" ContentType="application/vnd.openxmlformats-officedocument.presentationml.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notesSlides/notesSlide92.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123.xml" ContentType="application/vnd.openxmlformats-officedocument.presentationml.slide+xml"/>
  <Override PartName="/ppt/notesSlides/notesSlide117.xml" ContentType="application/vnd.openxmlformats-officedocument.presentationml.notesSlide+xml"/>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notesSlides/notesSlide103.xml" ContentType="application/vnd.openxmlformats-officedocument.presentationml.notesSlide+xml"/>
  <Override PartName="/ppt/slides/slide13.xml" ContentType="application/vnd.openxmlformats-officedocument.presentationml.slide+xml"/>
  <Override PartName="/ppt/slides/slide121.xml" ContentType="application/vnd.openxmlformats-officedocument.presentationml.slide+xml"/>
  <Override PartName="/ppt/notesSlides/notesSlide17.xml" ContentType="application/vnd.openxmlformats-officedocument.presentationml.notesSlide+xml"/>
  <Override PartName="/ppt/notesSlides/notesSlide86.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notesSlides/notesSlide87.xml" ContentType="application/vnd.openxmlformats-officedocument.presentationml.notesSlide+xml"/>
  <Override PartName="/ppt/notesSlides/notesSlide57.xml" ContentType="application/vnd.openxmlformats-officedocument.presentationml.notesSlide+xml"/>
  <Override PartName="/ppt/notesSlides/notesSlide99.xml" ContentType="application/vnd.openxmlformats-officedocument.presentationml.notesSlide+xml"/>
  <Override PartName="/ppt/slideLayouts/slideLayout4.xml" ContentType="application/vnd.openxmlformats-officedocument.presentationml.slideLayout+xml"/>
  <Override PartName="/ppt/notesSlides/notesSlide126.xml" ContentType="application/vnd.openxmlformats-officedocument.presentationml.notesSlide+xml"/>
  <Override PartName="/ppt/slideLayouts/slideLayout2.xml" ContentType="application/vnd.openxmlformats-officedocument.presentationml.slideLayout+xml"/>
  <Override PartName="/ppt/slides/slide89.xml" ContentType="application/vnd.openxmlformats-officedocument.presentationml.slide+xml"/>
  <Override PartName="/ppt/notesSlides/notesSlide97.xml" ContentType="application/vnd.openxmlformats-officedocument.presentationml.notesSlide+xml"/>
  <Override PartName="/ppt/slideLayouts/slideLayout6.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slides/slide127.xml" ContentType="application/vnd.openxmlformats-officedocument.presentationml.slide+xml"/>
  <Override PartName="/ppt/slides/slide27.xml" ContentType="application/vnd.openxmlformats-officedocument.presentationml.slide+xml"/>
  <Override PartName="/ppt/notesSlides/notesSlide94.xml" ContentType="application/vnd.openxmlformats-officedocument.presentationml.notesSlide+xml"/>
  <Override PartName="/ppt/notesSlides/notesSlide101.xml" ContentType="application/vnd.openxmlformats-officedocument.presentationml.notesSlide+xml"/>
  <Override PartName="/ppt/notesSlides/notesSlide107.xml" ContentType="application/vnd.openxmlformats-officedocument.presentationml.notes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notesSlides/notesSlide55.xml" ContentType="application/vnd.openxmlformats-officedocument.presentationml.notes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notesSlides/notesSlide116.xml" ContentType="application/vnd.openxmlformats-officedocument.presentationml.notesSlide+xml"/>
  <Override PartName="/ppt/notesSlides/notesSlide34.xml" ContentType="application/vnd.openxmlformats-officedocument.presentationml.notesSlide+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111.xml" ContentType="application/vnd.openxmlformats-officedocument.presentationml.notesSlide+xml"/>
  <Override PartName="/ppt/slides/slide116.xml" ContentType="application/vnd.openxmlformats-officedocument.presentationml.slide+xml"/>
  <Override PartName="/ppt/slides/slide119.xml" ContentType="application/vnd.openxmlformats-officedocument.presentationml.slide+xml"/>
  <Override PartName="/ppt/notesSlides/notesSlide106.xml" ContentType="application/vnd.openxmlformats-officedocument.presentationml.notesSlide+xml"/>
  <Override PartName="/ppt/notesSlides/notesSlide7.xml" ContentType="application/vnd.openxmlformats-officedocument.presentationml.notesSlide+xml"/>
  <Override PartName="/ppt/slides/slide63.xml" ContentType="application/vnd.openxmlformats-officedocument.presentationml.slide+xml"/>
  <Override PartName="/ppt/notesSlides/notesSlide105.xml" ContentType="application/vnd.openxmlformats-officedocument.presentationml.notesSlide+xml"/>
  <Override PartName="/ppt/slides/slide82.xml" ContentType="application/vnd.openxmlformats-officedocument.presentationml.slide+xml"/>
  <Override PartName="/ppt/notesSlides/notesSlide127.xml" ContentType="application/vnd.openxmlformats-officedocument.presentationml.notesSlide+xml"/>
  <Override PartName="/ppt/media/audio1.bin" ContentType="audio/unknown"/>
  <Override PartName="/ppt/slides/slide34.xml" ContentType="application/vnd.openxmlformats-officedocument.presentationml.slide+xml"/>
  <Override PartName="/ppt/slides/slide112.xml" ContentType="application/vnd.openxmlformats-officedocument.presentationml.slide+xml"/>
  <Override PartName="/ppt/slides/slide106.xml" ContentType="application/vnd.openxmlformats-officedocument.presentationml.slide+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128.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slides/slide109.xml" ContentType="application/vnd.openxmlformats-officedocument.presentationml.slide+xml"/>
  <Override PartName="/ppt/notesSlides/notesSlide59.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114.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notesSlides/notesSlide89.xml" ContentType="application/vnd.openxmlformats-officedocument.presentationml.notesSlide+xml"/>
  <Override PartName="/ppt/notesSlides/notesSlide67.xml" ContentType="application/vnd.openxmlformats-officedocument.presentationml.notesSlide+xml"/>
  <Override PartName="/ppt/notesSlides/notesSlide72.xml" ContentType="application/vnd.openxmlformats-officedocument.presentationml.notesSlide+xml"/>
  <Override PartName="/ppt/notesSlides/notesSlide54.xml" ContentType="application/vnd.openxmlformats-officedocument.presentationml.notesSlide+xml"/>
  <Override PartName="/ppt/notesSlides/notesSlide81.xml" ContentType="application/vnd.openxmlformats-officedocument.presentationml.notesSlide+xml"/>
  <Override PartName="/ppt/slides/slide72.xml" ContentType="application/vnd.openxmlformats-officedocument.presentationml.slide+xml"/>
  <Override PartName="/ppt/slides/slide98.xml" ContentType="application/vnd.openxmlformats-officedocument.presentationml.slide+xml"/>
  <Override PartName="/ppt/notesSlides/notesSlide70.xml" ContentType="application/vnd.openxmlformats-officedocument.presentationml.notesSlide+xml"/>
  <Override PartName="/ppt/slides/slide8.xml" ContentType="application/vnd.openxmlformats-officedocument.presentationml.slide+xml"/>
  <Override PartName="/ppt/slides/slide102.xml" ContentType="application/vnd.openxmlformats-officedocument.presentationml.slide+xml"/>
  <Override PartName="/ppt/notesSlides/notesSlide82.xml" ContentType="application/vnd.openxmlformats-officedocument.presentationml.notesSlide+xml"/>
  <Override PartName="/ppt/notesSlides/notesSlide85.xml" ContentType="application/vnd.openxmlformats-officedocument.presentationml.notesSlide+xml"/>
  <Override PartName="/ppt/notesSlides/notesSlide68.xml" ContentType="application/vnd.openxmlformats-officedocument.presentationml.notesSlide+xml"/>
  <Override PartName="/ppt/notesSlides/notesSlide110.xml" ContentType="application/vnd.openxmlformats-officedocument.presentationml.notesSlide+xml"/>
  <Override PartName="/ppt/notesSlides/notesSlide112.xml" ContentType="application/vnd.openxmlformats-officedocument.presentationml.notesSlide+xml"/>
  <Override PartName="/ppt/slides/slide60.xml" ContentType="application/vnd.openxmlformats-officedocument.presentationml.slide+xml"/>
  <Override PartName="/ppt/slides/slide2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notesSlides/notesSlide100.xml" ContentType="application/vnd.openxmlformats-officedocument.presentationml.notesSlide+xml"/>
  <Override PartName="/ppt/notesSlides/notesSlide124.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3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11" r:id="rId87"/>
    <p:sldId id="312" r:id="rId88"/>
    <p:sldId id="313" r:id="rId89"/>
    <p:sldId id="314" r:id="rId90"/>
    <p:sldId id="315" r:id="rId91"/>
    <p:sldId id="316" r:id="rId92"/>
    <p:sldId id="317" r:id="rId93"/>
    <p:sldId id="318" r:id="rId94"/>
    <p:sldId id="319" r:id="rId95"/>
    <p:sldId id="320" r:id="rId96"/>
    <p:sldId id="321" r:id="rId97"/>
    <p:sldId id="322" r:id="rId98"/>
    <p:sldId id="323" r:id="rId99"/>
    <p:sldId id="324" r:id="rId100"/>
    <p:sldId id="325" r:id="rId101"/>
    <p:sldId id="326" r:id="rId102"/>
    <p:sldId id="327" r:id="rId103"/>
    <p:sldId id="328"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29" r:id="rId123"/>
    <p:sldId id="330" r:id="rId124"/>
    <p:sldId id="331" r:id="rId125"/>
    <p:sldId id="332" r:id="rId126"/>
    <p:sldId id="333" r:id="rId127"/>
    <p:sldId id="334" r:id="rId128"/>
    <p:sldId id="335" r:id="rId129"/>
    <p:sldId id="336" r:id="rId1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76" d="100"/>
          <a:sy n="76" d="100"/>
        </p:scale>
        <p:origin x="-11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121" Type="http://schemas.openxmlformats.org/officeDocument/2006/relationships/slide" Target="slides/slide120.xml"/><Relationship Id="rId133" Type="http://schemas.openxmlformats.org/officeDocument/2006/relationships/presProps" Target="presProps.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06" Type="http://schemas.openxmlformats.org/officeDocument/2006/relationships/slide" Target="slides/slide105.xml"/><Relationship Id="rId122" Type="http://schemas.openxmlformats.org/officeDocument/2006/relationships/slide" Target="slides/slide121.xml"/><Relationship Id="rId116" Type="http://schemas.openxmlformats.org/officeDocument/2006/relationships/slide" Target="slides/slide115.xml"/><Relationship Id="rId119" Type="http://schemas.openxmlformats.org/officeDocument/2006/relationships/slide" Target="slides/slide118.xml"/><Relationship Id="rId96" Type="http://schemas.openxmlformats.org/officeDocument/2006/relationships/slide" Target="slides/slide95.xml"/><Relationship Id="rId10" Type="http://schemas.openxmlformats.org/officeDocument/2006/relationships/slide" Target="slides/slide9.xml"/><Relationship Id="rId50" Type="http://schemas.openxmlformats.org/officeDocument/2006/relationships/slide" Target="slides/slide49.xml"/><Relationship Id="rId118" Type="http://schemas.openxmlformats.org/officeDocument/2006/relationships/slide" Target="slides/slide117.xml"/><Relationship Id="rId128" Type="http://schemas.openxmlformats.org/officeDocument/2006/relationships/slide" Target="slides/slide127.xml"/><Relationship Id="rId17" Type="http://schemas.openxmlformats.org/officeDocument/2006/relationships/slide" Target="slides/slide16.xml"/><Relationship Id="rId107" Type="http://schemas.openxmlformats.org/officeDocument/2006/relationships/slide" Target="slides/slide106.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114" Type="http://schemas.openxmlformats.org/officeDocument/2006/relationships/slide" Target="slides/slide113.xml"/><Relationship Id="rId88" Type="http://schemas.openxmlformats.org/officeDocument/2006/relationships/slide" Target="slides/slide8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111" Type="http://schemas.openxmlformats.org/officeDocument/2006/relationships/slide" Target="slides/slide110.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132" Type="http://schemas.openxmlformats.org/officeDocument/2006/relationships/printerSettings" Target="printerSettings/printerSettings1.bin"/><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slide" Target="slides/slide100.xml"/><Relationship Id="rId23" Type="http://schemas.openxmlformats.org/officeDocument/2006/relationships/slide" Target="slides/slide22.xml"/><Relationship Id="rId136" Type="http://schemas.openxmlformats.org/officeDocument/2006/relationships/tableStyles" Target="tableStyles.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slide" Target="slides/slide103.xml"/><Relationship Id="rId130" Type="http://schemas.openxmlformats.org/officeDocument/2006/relationships/slide" Target="slides/slide129.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slide" Target="slides/slide10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127" Type="http://schemas.openxmlformats.org/officeDocument/2006/relationships/slide" Target="slides/slide126.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29" Type="http://schemas.openxmlformats.org/officeDocument/2006/relationships/slide" Target="slides/slide128.xml"/><Relationship Id="rId134" Type="http://schemas.openxmlformats.org/officeDocument/2006/relationships/viewProps" Target="viewProps.xml"/><Relationship Id="rId112" Type="http://schemas.openxmlformats.org/officeDocument/2006/relationships/slide" Target="slides/slide111.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57" Type="http://schemas.openxmlformats.org/officeDocument/2006/relationships/slide" Target="slides/slide56.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135" Type="http://schemas.openxmlformats.org/officeDocument/2006/relationships/theme" Target="theme/theme1.xml"/><Relationship Id="rId36" Type="http://schemas.openxmlformats.org/officeDocument/2006/relationships/slide" Target="slides/slide35.xml"/><Relationship Id="rId125" Type="http://schemas.openxmlformats.org/officeDocument/2006/relationships/slide" Target="slides/slide124.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10" Type="http://schemas.openxmlformats.org/officeDocument/2006/relationships/slide" Target="slides/slide109.xml"/><Relationship Id="rId113" Type="http://schemas.openxmlformats.org/officeDocument/2006/relationships/slide" Target="slides/slide112.xml"/><Relationship Id="rId12" Type="http://schemas.openxmlformats.org/officeDocument/2006/relationships/slide" Target="slides/slide11.xml"/><Relationship Id="rId108" Type="http://schemas.openxmlformats.org/officeDocument/2006/relationships/slide" Target="slides/slide107.xml"/><Relationship Id="rId3" Type="http://schemas.openxmlformats.org/officeDocument/2006/relationships/slide" Target="slides/slide2.xml"/><Relationship Id="rId123" Type="http://schemas.openxmlformats.org/officeDocument/2006/relationships/slide" Target="slides/slide122.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68" Type="http://schemas.openxmlformats.org/officeDocument/2006/relationships/slide" Target="slides/slide67.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131" Type="http://schemas.openxmlformats.org/officeDocument/2006/relationships/notesMaster" Target="notesMasters/notesMaster1.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16A94-8F8F-7640-9856-C203C75507E5}" type="datetimeFigureOut">
              <a:rPr lang="en-US" smtClean="0"/>
              <a:t>11/24/09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FA0B6-C1F8-D64B-8B99-D52E617C327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7922" name="Rectangle 2"/>
          <p:cNvSpPr>
            <a:spLocks noChangeArrowheads="1" noTextEdit="1"/>
          </p:cNvSpPr>
          <p:nvPr>
            <p:ph type="sldImg"/>
          </p:nvPr>
        </p:nvSpPr>
        <p:spPr>
          <a:xfrm>
            <a:off x="1150938" y="692150"/>
            <a:ext cx="4556125" cy="3416300"/>
          </a:xfrm>
          <a:ln/>
        </p:spPr>
      </p:sp>
      <p:sp>
        <p:nvSpPr>
          <p:cNvPr id="97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82" name="Rectangle 2"/>
          <p:cNvSpPr>
            <a:spLocks noChangeArrowheads="1" noTextEdit="1"/>
          </p:cNvSpPr>
          <p:nvPr>
            <p:ph type="sldImg"/>
          </p:nvPr>
        </p:nvSpPr>
        <p:spPr>
          <a:xfrm>
            <a:off x="1150938" y="692150"/>
            <a:ext cx="4556125" cy="3416300"/>
          </a:xfrm>
          <a:ln/>
        </p:spPr>
      </p:sp>
      <p:sp>
        <p:nvSpPr>
          <p:cNvPr id="1146883"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8978" name="Rectangle 2"/>
          <p:cNvSpPr>
            <a:spLocks noChangeArrowheads="1" noTextEdit="1"/>
          </p:cNvSpPr>
          <p:nvPr>
            <p:ph type="sldImg"/>
          </p:nvPr>
        </p:nvSpPr>
        <p:spPr>
          <a:xfrm>
            <a:off x="1150938" y="692150"/>
            <a:ext cx="4556125" cy="3416300"/>
          </a:xfrm>
          <a:ln/>
        </p:spPr>
      </p:sp>
      <p:sp>
        <p:nvSpPr>
          <p:cNvPr id="127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02" name="Rectangle 2"/>
          <p:cNvSpPr>
            <a:spLocks noChangeArrowheads="1" noTextEdit="1"/>
          </p:cNvSpPr>
          <p:nvPr>
            <p:ph type="sldImg"/>
          </p:nvPr>
        </p:nvSpPr>
        <p:spPr>
          <a:xfrm>
            <a:off x="1150938" y="692150"/>
            <a:ext cx="4556125" cy="3416300"/>
          </a:xfrm>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1026" name="Rectangle 2"/>
          <p:cNvSpPr>
            <a:spLocks noChangeArrowheads="1" noTextEdit="1"/>
          </p:cNvSpPr>
          <p:nvPr>
            <p:ph type="sldImg"/>
          </p:nvPr>
        </p:nvSpPr>
        <p:spPr>
          <a:xfrm>
            <a:off x="1150938" y="692150"/>
            <a:ext cx="4556125" cy="3416300"/>
          </a:xfrm>
          <a:ln/>
        </p:spPr>
      </p:sp>
      <p:sp>
        <p:nvSpPr>
          <p:cNvPr id="128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7298" name="Rectangle 2"/>
          <p:cNvSpPr>
            <a:spLocks noChangeArrowheads="1" noTextEdit="1"/>
          </p:cNvSpPr>
          <p:nvPr>
            <p:ph type="sldImg"/>
          </p:nvPr>
        </p:nvSpPr>
        <p:spPr>
          <a:xfrm>
            <a:off x="1150938" y="692150"/>
            <a:ext cx="4556125" cy="3416300"/>
          </a:xfrm>
          <a:ln/>
        </p:spPr>
      </p:sp>
      <p:sp>
        <p:nvSpPr>
          <p:cNvPr id="1207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22" name="Rectangle 2"/>
          <p:cNvSpPr>
            <a:spLocks noChangeArrowheads="1" noTextEdit="1"/>
          </p:cNvSpPr>
          <p:nvPr>
            <p:ph type="sldImg"/>
          </p:nvPr>
        </p:nvSpPr>
        <p:spPr>
          <a:xfrm>
            <a:off x="1150938" y="692150"/>
            <a:ext cx="4556125" cy="3416300"/>
          </a:xfrm>
          <a:ln/>
        </p:spPr>
      </p:sp>
      <p:sp>
        <p:nvSpPr>
          <p:cNvPr id="1208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9346" name="Rectangle 2"/>
          <p:cNvSpPr>
            <a:spLocks noChangeArrowheads="1" noTextEdit="1"/>
          </p:cNvSpPr>
          <p:nvPr>
            <p:ph type="sldImg"/>
          </p:nvPr>
        </p:nvSpPr>
        <p:spPr>
          <a:xfrm>
            <a:off x="1150938" y="692150"/>
            <a:ext cx="4556125" cy="3416300"/>
          </a:xfrm>
          <a:ln/>
        </p:spPr>
      </p:sp>
      <p:sp>
        <p:nvSpPr>
          <p:cNvPr id="1209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0370" name="Rectangle 2"/>
          <p:cNvSpPr>
            <a:spLocks noChangeArrowheads="1" noTextEdit="1"/>
          </p:cNvSpPr>
          <p:nvPr>
            <p:ph type="sldImg"/>
          </p:nvPr>
        </p:nvSpPr>
        <p:spPr>
          <a:xfrm>
            <a:off x="1150938" y="692150"/>
            <a:ext cx="4556125" cy="3416300"/>
          </a:xfrm>
          <a:ln/>
        </p:spPr>
      </p:sp>
      <p:sp>
        <p:nvSpPr>
          <p:cNvPr id="1210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1394" name="Rectangle 2"/>
          <p:cNvSpPr>
            <a:spLocks noChangeArrowheads="1" noTextEdit="1"/>
          </p:cNvSpPr>
          <p:nvPr>
            <p:ph type="sldImg"/>
          </p:nvPr>
        </p:nvSpPr>
        <p:spPr>
          <a:xfrm>
            <a:off x="1150938" y="692150"/>
            <a:ext cx="4556125" cy="3416300"/>
          </a:xfrm>
          <a:ln/>
        </p:spPr>
      </p:sp>
      <p:sp>
        <p:nvSpPr>
          <p:cNvPr id="1211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2418" name="Rectangle 2"/>
          <p:cNvSpPr>
            <a:spLocks noChangeArrowheads="1" noTextEdit="1"/>
          </p:cNvSpPr>
          <p:nvPr>
            <p:ph type="sldImg"/>
          </p:nvPr>
        </p:nvSpPr>
        <p:spPr>
          <a:xfrm>
            <a:off x="1150938" y="692150"/>
            <a:ext cx="4556125" cy="3416300"/>
          </a:xfrm>
          <a:ln/>
        </p:spPr>
      </p:sp>
      <p:sp>
        <p:nvSpPr>
          <p:cNvPr id="1212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3442" name="Rectangle 2"/>
          <p:cNvSpPr>
            <a:spLocks noChangeArrowheads="1" noTextEdit="1"/>
          </p:cNvSpPr>
          <p:nvPr>
            <p:ph type="sldImg"/>
          </p:nvPr>
        </p:nvSpPr>
        <p:spPr>
          <a:xfrm>
            <a:off x="1150938" y="692150"/>
            <a:ext cx="4556125" cy="3416300"/>
          </a:xfrm>
          <a:ln/>
        </p:spPr>
      </p:sp>
      <p:sp>
        <p:nvSpPr>
          <p:cNvPr id="1213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3266" name="Rectangle 2"/>
          <p:cNvSpPr>
            <a:spLocks noChangeArrowheads="1" noTextEdit="1"/>
          </p:cNvSpPr>
          <p:nvPr>
            <p:ph type="sldImg"/>
          </p:nvPr>
        </p:nvSpPr>
        <p:spPr>
          <a:xfrm>
            <a:off x="1150938" y="692150"/>
            <a:ext cx="4556125" cy="3416300"/>
          </a:xfrm>
          <a:ln/>
        </p:spPr>
      </p:sp>
      <p:sp>
        <p:nvSpPr>
          <p:cNvPr id="116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4466" name="Rectangle 2"/>
          <p:cNvSpPr>
            <a:spLocks noChangeArrowheads="1" noTextEdit="1"/>
          </p:cNvSpPr>
          <p:nvPr>
            <p:ph type="sldImg"/>
          </p:nvPr>
        </p:nvSpPr>
        <p:spPr>
          <a:xfrm>
            <a:off x="1150938" y="692150"/>
            <a:ext cx="4556125" cy="3416300"/>
          </a:xfrm>
          <a:ln/>
        </p:spPr>
      </p:sp>
      <p:sp>
        <p:nvSpPr>
          <p:cNvPr id="1214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5490" name="Rectangle 2"/>
          <p:cNvSpPr>
            <a:spLocks noChangeArrowheads="1" noTextEdit="1"/>
          </p:cNvSpPr>
          <p:nvPr>
            <p:ph type="sldImg"/>
          </p:nvPr>
        </p:nvSpPr>
        <p:spPr>
          <a:xfrm>
            <a:off x="1150938" y="692150"/>
            <a:ext cx="4556125" cy="3416300"/>
          </a:xfrm>
          <a:ln/>
        </p:spPr>
      </p:sp>
      <p:sp>
        <p:nvSpPr>
          <p:cNvPr id="1215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6514" name="Rectangle 2"/>
          <p:cNvSpPr>
            <a:spLocks noChangeArrowheads="1" noTextEdit="1"/>
          </p:cNvSpPr>
          <p:nvPr>
            <p:ph type="sldImg"/>
          </p:nvPr>
        </p:nvSpPr>
        <p:spPr>
          <a:xfrm>
            <a:off x="1150938" y="692150"/>
            <a:ext cx="4556125" cy="3416300"/>
          </a:xfrm>
          <a:ln/>
        </p:spPr>
      </p:sp>
      <p:sp>
        <p:nvSpPr>
          <p:cNvPr id="1216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7538" name="Rectangle 2"/>
          <p:cNvSpPr>
            <a:spLocks noChangeArrowheads="1" noTextEdit="1"/>
          </p:cNvSpPr>
          <p:nvPr>
            <p:ph type="sldImg"/>
          </p:nvPr>
        </p:nvSpPr>
        <p:spPr>
          <a:xfrm>
            <a:off x="1150938" y="692150"/>
            <a:ext cx="4556125" cy="3416300"/>
          </a:xfrm>
          <a:ln/>
        </p:spPr>
      </p:sp>
      <p:sp>
        <p:nvSpPr>
          <p:cNvPr id="1217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62" name="Rectangle 2"/>
          <p:cNvSpPr>
            <a:spLocks noChangeArrowheads="1" noTextEdit="1"/>
          </p:cNvSpPr>
          <p:nvPr>
            <p:ph type="sldImg"/>
          </p:nvPr>
        </p:nvSpPr>
        <p:spPr>
          <a:xfrm>
            <a:off x="1150938" y="692150"/>
            <a:ext cx="4556125" cy="3416300"/>
          </a:xfrm>
          <a:ln/>
        </p:spPr>
      </p:sp>
      <p:sp>
        <p:nvSpPr>
          <p:cNvPr id="1218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6770" name="Rectangle 2"/>
          <p:cNvSpPr>
            <a:spLocks noChangeArrowheads="1" noTextEdit="1"/>
          </p:cNvSpPr>
          <p:nvPr>
            <p:ph type="sldImg"/>
          </p:nvPr>
        </p:nvSpPr>
        <p:spPr>
          <a:xfrm>
            <a:off x="1150938" y="692150"/>
            <a:ext cx="4556125" cy="3416300"/>
          </a:xfrm>
          <a:ln/>
        </p:spPr>
      </p:sp>
      <p:sp>
        <p:nvSpPr>
          <p:cNvPr id="105677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2722" name="Rectangle 2"/>
          <p:cNvSpPr>
            <a:spLocks noChangeArrowheads="1" noTextEdit="1"/>
          </p:cNvSpPr>
          <p:nvPr>
            <p:ph type="sldImg"/>
          </p:nvPr>
        </p:nvSpPr>
        <p:spPr>
          <a:xfrm>
            <a:off x="1150938" y="692150"/>
            <a:ext cx="4556125" cy="3416300"/>
          </a:xfrm>
          <a:ln/>
        </p:spPr>
      </p:sp>
      <p:sp>
        <p:nvSpPr>
          <p:cNvPr id="1182723"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9586" name="Rectangle 2"/>
          <p:cNvSpPr>
            <a:spLocks noChangeArrowheads="1" noTextEdit="1"/>
          </p:cNvSpPr>
          <p:nvPr>
            <p:ph type="sldImg"/>
          </p:nvPr>
        </p:nvSpPr>
        <p:spPr>
          <a:xfrm>
            <a:off x="1150938" y="692150"/>
            <a:ext cx="4556125" cy="3416300"/>
          </a:xfrm>
          <a:ln/>
        </p:spPr>
      </p:sp>
      <p:sp>
        <p:nvSpPr>
          <p:cNvPr id="1219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0610" name="Rectangle 2"/>
          <p:cNvSpPr>
            <a:spLocks noChangeArrowheads="1" noTextEdit="1"/>
          </p:cNvSpPr>
          <p:nvPr>
            <p:ph type="sldImg"/>
          </p:nvPr>
        </p:nvSpPr>
        <p:spPr>
          <a:xfrm>
            <a:off x="1150938" y="692150"/>
            <a:ext cx="4556125" cy="3416300"/>
          </a:xfrm>
          <a:ln/>
        </p:spPr>
      </p:sp>
      <p:sp>
        <p:nvSpPr>
          <p:cNvPr id="1220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1634" name="Rectangle 2"/>
          <p:cNvSpPr>
            <a:spLocks noChangeArrowheads="1" noTextEdit="1"/>
          </p:cNvSpPr>
          <p:nvPr>
            <p:ph type="sldImg"/>
          </p:nvPr>
        </p:nvSpPr>
        <p:spPr>
          <a:xfrm>
            <a:off x="1150938" y="692150"/>
            <a:ext cx="4556125" cy="3416300"/>
          </a:xfrm>
          <a:ln/>
        </p:spPr>
      </p:sp>
      <p:sp>
        <p:nvSpPr>
          <p:cNvPr id="1221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8930" name="Rectangle 2"/>
          <p:cNvSpPr>
            <a:spLocks noChangeArrowheads="1" noTextEdit="1"/>
          </p:cNvSpPr>
          <p:nvPr>
            <p:ph type="sldImg"/>
          </p:nvPr>
        </p:nvSpPr>
        <p:spPr>
          <a:xfrm>
            <a:off x="1150938" y="692150"/>
            <a:ext cx="4556125" cy="3416300"/>
          </a:xfrm>
          <a:ln/>
        </p:spPr>
      </p:sp>
      <p:sp>
        <p:nvSpPr>
          <p:cNvPr id="114893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2658" name="Rectangle 1026"/>
          <p:cNvSpPr>
            <a:spLocks noChangeArrowheads="1" noTextEdit="1"/>
          </p:cNvSpPr>
          <p:nvPr>
            <p:ph type="sldImg"/>
          </p:nvPr>
        </p:nvSpPr>
        <p:spPr>
          <a:xfrm>
            <a:off x="1150938" y="692150"/>
            <a:ext cx="4556125" cy="3416300"/>
          </a:xfrm>
          <a:ln/>
        </p:spPr>
      </p:sp>
      <p:sp>
        <p:nvSpPr>
          <p:cNvPr id="1222659" name="Rectangle 1027"/>
          <p:cNvSpPr>
            <a:spLocks noGrp="1" noChangeArrowheads="1"/>
          </p:cNvSpPr>
          <p:nvPr>
            <p:ph type="body" idx="1"/>
          </p:nvPr>
        </p:nvSpPr>
        <p:spPr/>
        <p:txBody>
          <a:bodyPr/>
          <a:lstStyle/>
          <a:p>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4946" name="Rectangle 2"/>
          <p:cNvSpPr>
            <a:spLocks noChangeArrowheads="1" noTextEdit="1"/>
          </p:cNvSpPr>
          <p:nvPr>
            <p:ph type="sldImg"/>
          </p:nvPr>
        </p:nvSpPr>
        <p:spPr>
          <a:xfrm>
            <a:off x="1150938" y="692150"/>
            <a:ext cx="4556125" cy="3416300"/>
          </a:xfrm>
          <a:ln/>
        </p:spPr>
      </p:sp>
      <p:sp>
        <p:nvSpPr>
          <p:cNvPr id="123494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6994" name="Rectangle 2"/>
          <p:cNvSpPr>
            <a:spLocks noChangeArrowheads="1" noTextEdit="1"/>
          </p:cNvSpPr>
          <p:nvPr>
            <p:ph type="sldImg"/>
          </p:nvPr>
        </p:nvSpPr>
        <p:spPr>
          <a:xfrm>
            <a:off x="1150938" y="692150"/>
            <a:ext cx="4556125" cy="3416300"/>
          </a:xfrm>
          <a:ln/>
        </p:spPr>
      </p:sp>
      <p:sp>
        <p:nvSpPr>
          <p:cNvPr id="1236995"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42" name="Rectangle 2"/>
          <p:cNvSpPr>
            <a:spLocks noChangeArrowheads="1" noTextEdit="1"/>
          </p:cNvSpPr>
          <p:nvPr>
            <p:ph type="sldImg"/>
          </p:nvPr>
        </p:nvSpPr>
        <p:spPr>
          <a:xfrm>
            <a:off x="1150938" y="692150"/>
            <a:ext cx="4556125" cy="3416300"/>
          </a:xfrm>
          <a:ln/>
        </p:spPr>
      </p:sp>
      <p:sp>
        <p:nvSpPr>
          <p:cNvPr id="1239043"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1090" name="Rectangle 2"/>
          <p:cNvSpPr>
            <a:spLocks noChangeArrowheads="1" noTextEdit="1"/>
          </p:cNvSpPr>
          <p:nvPr>
            <p:ph type="sldImg"/>
          </p:nvPr>
        </p:nvSpPr>
        <p:spPr>
          <a:xfrm>
            <a:off x="1150938" y="692150"/>
            <a:ext cx="4556125" cy="3416300"/>
          </a:xfrm>
          <a:ln/>
        </p:spPr>
      </p:sp>
      <p:sp>
        <p:nvSpPr>
          <p:cNvPr id="124109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3138" name="Rectangle 2"/>
          <p:cNvSpPr>
            <a:spLocks noChangeArrowheads="1" noTextEdit="1"/>
          </p:cNvSpPr>
          <p:nvPr>
            <p:ph type="sldImg"/>
          </p:nvPr>
        </p:nvSpPr>
        <p:spPr>
          <a:xfrm>
            <a:off x="1150938" y="692150"/>
            <a:ext cx="4556125" cy="3416300"/>
          </a:xfrm>
          <a:ln/>
        </p:spPr>
      </p:sp>
      <p:sp>
        <p:nvSpPr>
          <p:cNvPr id="1243139"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5186" name="Rectangle 2"/>
          <p:cNvSpPr>
            <a:spLocks noChangeArrowheads="1" noTextEdit="1"/>
          </p:cNvSpPr>
          <p:nvPr>
            <p:ph type="sldImg"/>
          </p:nvPr>
        </p:nvSpPr>
        <p:spPr>
          <a:xfrm>
            <a:off x="1150938" y="692150"/>
            <a:ext cx="4556125" cy="3416300"/>
          </a:xfrm>
          <a:ln/>
        </p:spPr>
      </p:sp>
      <p:sp>
        <p:nvSpPr>
          <p:cNvPr id="124518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7234" name="Rectangle 2"/>
          <p:cNvSpPr>
            <a:spLocks noChangeArrowheads="1" noTextEdit="1"/>
          </p:cNvSpPr>
          <p:nvPr>
            <p:ph type="sldImg"/>
          </p:nvPr>
        </p:nvSpPr>
        <p:spPr>
          <a:xfrm>
            <a:off x="1150938" y="692150"/>
            <a:ext cx="4556125" cy="3416300"/>
          </a:xfrm>
          <a:ln/>
        </p:spPr>
      </p:sp>
      <p:sp>
        <p:nvSpPr>
          <p:cNvPr id="1247235"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82" name="Rectangle 2"/>
          <p:cNvSpPr>
            <a:spLocks noChangeArrowheads="1" noTextEdit="1"/>
          </p:cNvSpPr>
          <p:nvPr>
            <p:ph type="sldImg"/>
          </p:nvPr>
        </p:nvSpPr>
        <p:spPr>
          <a:xfrm>
            <a:off x="1150938" y="692150"/>
            <a:ext cx="4556125" cy="3416300"/>
          </a:xfrm>
          <a:ln/>
        </p:spPr>
      </p:sp>
      <p:sp>
        <p:nvSpPr>
          <p:cNvPr id="124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0978" name="Rectangle 2"/>
          <p:cNvSpPr>
            <a:spLocks noChangeArrowheads="1" noTextEdit="1"/>
          </p:cNvSpPr>
          <p:nvPr>
            <p:ph type="sldImg"/>
          </p:nvPr>
        </p:nvSpPr>
        <p:spPr>
          <a:xfrm>
            <a:off x="1150938" y="692150"/>
            <a:ext cx="4556125" cy="3416300"/>
          </a:xfrm>
          <a:ln/>
        </p:spPr>
      </p:sp>
      <p:sp>
        <p:nvSpPr>
          <p:cNvPr id="1150979"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3026" name="Rectangle 2"/>
          <p:cNvSpPr>
            <a:spLocks noChangeArrowheads="1" noTextEdit="1"/>
          </p:cNvSpPr>
          <p:nvPr>
            <p:ph type="sldImg"/>
          </p:nvPr>
        </p:nvSpPr>
        <p:spPr>
          <a:xfrm>
            <a:off x="1150938" y="692150"/>
            <a:ext cx="4556125" cy="3416300"/>
          </a:xfrm>
          <a:ln/>
        </p:spPr>
      </p:sp>
      <p:sp>
        <p:nvSpPr>
          <p:cNvPr id="115302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5074" name="Rectangle 2"/>
          <p:cNvSpPr>
            <a:spLocks noChangeArrowheads="1" noTextEdit="1"/>
          </p:cNvSpPr>
          <p:nvPr>
            <p:ph type="sldImg"/>
          </p:nvPr>
        </p:nvSpPr>
        <p:spPr>
          <a:xfrm>
            <a:off x="1150938" y="692150"/>
            <a:ext cx="4556125" cy="3416300"/>
          </a:xfrm>
          <a:ln/>
        </p:spPr>
      </p:sp>
      <p:sp>
        <p:nvSpPr>
          <p:cNvPr id="1155075"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9170" name="Rectangle 2"/>
          <p:cNvSpPr>
            <a:spLocks noChangeArrowheads="1" noTextEdit="1"/>
          </p:cNvSpPr>
          <p:nvPr>
            <p:ph type="sldImg"/>
          </p:nvPr>
        </p:nvSpPr>
        <p:spPr>
          <a:xfrm>
            <a:off x="1150938" y="692150"/>
            <a:ext cx="4556125" cy="3416300"/>
          </a:xfrm>
          <a:ln/>
        </p:spPr>
      </p:sp>
      <p:sp>
        <p:nvSpPr>
          <p:cNvPr id="115917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5314" name="Rectangle 1026"/>
          <p:cNvSpPr>
            <a:spLocks noChangeArrowheads="1" noTextEdit="1"/>
          </p:cNvSpPr>
          <p:nvPr>
            <p:ph type="sldImg"/>
          </p:nvPr>
        </p:nvSpPr>
        <p:spPr>
          <a:xfrm>
            <a:off x="1150938" y="692150"/>
            <a:ext cx="4556125" cy="3416300"/>
          </a:xfrm>
          <a:ln/>
        </p:spPr>
      </p:sp>
      <p:sp>
        <p:nvSpPr>
          <p:cNvPr id="11653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22" name="Rectangle 2"/>
          <p:cNvSpPr>
            <a:spLocks noChangeArrowheads="1" noTextEdit="1"/>
          </p:cNvSpPr>
          <p:nvPr>
            <p:ph type="sldImg"/>
          </p:nvPr>
        </p:nvSpPr>
        <p:spPr>
          <a:xfrm>
            <a:off x="1150938" y="692150"/>
            <a:ext cx="4556125" cy="3416300"/>
          </a:xfrm>
          <a:ln/>
        </p:spPr>
      </p:sp>
      <p:sp>
        <p:nvSpPr>
          <p:cNvPr id="1157123"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6450" name="Rectangle 2"/>
          <p:cNvSpPr>
            <a:spLocks noChangeArrowheads="1" noTextEdit="1"/>
          </p:cNvSpPr>
          <p:nvPr>
            <p:ph type="sldImg"/>
          </p:nvPr>
        </p:nvSpPr>
        <p:spPr>
          <a:xfrm>
            <a:off x="1150938" y="692150"/>
            <a:ext cx="4556125" cy="3416300"/>
          </a:xfrm>
          <a:ln/>
        </p:spPr>
      </p:sp>
      <p:sp>
        <p:nvSpPr>
          <p:cNvPr id="125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0306" name="Rectangle 1026"/>
          <p:cNvSpPr>
            <a:spLocks noChangeArrowheads="1" noTextEdit="1"/>
          </p:cNvSpPr>
          <p:nvPr>
            <p:ph type="sldImg"/>
          </p:nvPr>
        </p:nvSpPr>
        <p:spPr>
          <a:xfrm>
            <a:off x="1150938" y="692150"/>
            <a:ext cx="4556125" cy="3416300"/>
          </a:xfrm>
          <a:ln/>
        </p:spPr>
      </p:sp>
      <p:sp>
        <p:nvSpPr>
          <p:cNvPr id="12503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8386" name="Rectangle 2"/>
          <p:cNvSpPr>
            <a:spLocks noChangeArrowheads="1" noTextEdit="1"/>
          </p:cNvSpPr>
          <p:nvPr>
            <p:ph type="sldImg"/>
          </p:nvPr>
        </p:nvSpPr>
        <p:spPr>
          <a:xfrm>
            <a:off x="1150938" y="692150"/>
            <a:ext cx="4556125" cy="3416300"/>
          </a:xfrm>
          <a:ln/>
        </p:spPr>
      </p:sp>
      <p:sp>
        <p:nvSpPr>
          <p:cNvPr id="116838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8642" name="Rectangle 2"/>
          <p:cNvSpPr>
            <a:spLocks noChangeArrowheads="1" noTextEdit="1"/>
          </p:cNvSpPr>
          <p:nvPr>
            <p:ph type="sldImg"/>
          </p:nvPr>
        </p:nvSpPr>
        <p:spPr>
          <a:xfrm>
            <a:off x="1150938" y="692150"/>
            <a:ext cx="4556125" cy="3416300"/>
          </a:xfrm>
          <a:ln/>
        </p:spPr>
      </p:sp>
      <p:sp>
        <p:nvSpPr>
          <p:cNvPr id="1008643"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6578" name="Rectangle 2"/>
          <p:cNvSpPr>
            <a:spLocks noChangeArrowheads="1" noTextEdit="1"/>
          </p:cNvSpPr>
          <p:nvPr>
            <p:ph type="sldImg"/>
          </p:nvPr>
        </p:nvSpPr>
        <p:spPr>
          <a:xfrm>
            <a:off x="1150938" y="692150"/>
            <a:ext cx="4556125" cy="3416300"/>
          </a:xfrm>
          <a:ln/>
        </p:spPr>
      </p:sp>
      <p:sp>
        <p:nvSpPr>
          <p:cNvPr id="117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0434" name="Rectangle 2"/>
          <p:cNvSpPr>
            <a:spLocks noChangeArrowheads="1" noTextEdit="1"/>
          </p:cNvSpPr>
          <p:nvPr>
            <p:ph type="sldImg"/>
          </p:nvPr>
        </p:nvSpPr>
        <p:spPr>
          <a:xfrm>
            <a:off x="1150938" y="692150"/>
            <a:ext cx="4556125" cy="3416300"/>
          </a:xfrm>
          <a:ln/>
        </p:spPr>
      </p:sp>
      <p:sp>
        <p:nvSpPr>
          <p:cNvPr id="1170435"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2482" name="Rectangle 2"/>
          <p:cNvSpPr>
            <a:spLocks noChangeArrowheads="1" noTextEdit="1"/>
          </p:cNvSpPr>
          <p:nvPr>
            <p:ph type="sldImg"/>
          </p:nvPr>
        </p:nvSpPr>
        <p:spPr>
          <a:xfrm>
            <a:off x="1150938" y="692150"/>
            <a:ext cx="4556125" cy="3416300"/>
          </a:xfrm>
          <a:ln/>
        </p:spPr>
      </p:sp>
      <p:sp>
        <p:nvSpPr>
          <p:cNvPr id="1172483"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4530" name="Rectangle 2"/>
          <p:cNvSpPr>
            <a:spLocks noChangeArrowheads="1" noTextEdit="1"/>
          </p:cNvSpPr>
          <p:nvPr>
            <p:ph type="sldImg"/>
          </p:nvPr>
        </p:nvSpPr>
        <p:spPr>
          <a:xfrm>
            <a:off x="1150938" y="692150"/>
            <a:ext cx="4556125" cy="3416300"/>
          </a:xfrm>
          <a:ln/>
        </p:spPr>
      </p:sp>
      <p:sp>
        <p:nvSpPr>
          <p:cNvPr id="117453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2962" name="Rectangle 2"/>
          <p:cNvSpPr>
            <a:spLocks noChangeArrowheads="1" noTextEdit="1"/>
          </p:cNvSpPr>
          <p:nvPr>
            <p:ph type="sldImg"/>
          </p:nvPr>
        </p:nvSpPr>
        <p:spPr>
          <a:xfrm>
            <a:off x="1150938" y="692150"/>
            <a:ext cx="4556125" cy="3416300"/>
          </a:xfrm>
          <a:ln/>
        </p:spPr>
      </p:sp>
      <p:sp>
        <p:nvSpPr>
          <p:cNvPr id="119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8626" name="Rectangle 2"/>
          <p:cNvSpPr>
            <a:spLocks noChangeArrowheads="1" noTextEdit="1"/>
          </p:cNvSpPr>
          <p:nvPr>
            <p:ph type="sldImg"/>
          </p:nvPr>
        </p:nvSpPr>
        <p:spPr>
          <a:xfrm>
            <a:off x="1150938" y="692150"/>
            <a:ext cx="4556125" cy="3416300"/>
          </a:xfrm>
          <a:ln/>
        </p:spPr>
      </p:sp>
      <p:sp>
        <p:nvSpPr>
          <p:cNvPr id="117862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0674" name="Rectangle 2"/>
          <p:cNvSpPr>
            <a:spLocks noChangeArrowheads="1" noTextEdit="1"/>
          </p:cNvSpPr>
          <p:nvPr>
            <p:ph type="sldImg"/>
          </p:nvPr>
        </p:nvSpPr>
        <p:spPr>
          <a:xfrm>
            <a:off x="1150938" y="692150"/>
            <a:ext cx="4556125" cy="3416300"/>
          </a:xfrm>
          <a:ln/>
        </p:spPr>
      </p:sp>
      <p:sp>
        <p:nvSpPr>
          <p:cNvPr id="1180675"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2722" name="Rectangle 2"/>
          <p:cNvSpPr>
            <a:spLocks noChangeArrowheads="1" noTextEdit="1"/>
          </p:cNvSpPr>
          <p:nvPr>
            <p:ph type="sldImg"/>
          </p:nvPr>
        </p:nvSpPr>
        <p:spPr>
          <a:xfrm>
            <a:off x="1150938" y="692150"/>
            <a:ext cx="4556125" cy="3416300"/>
          </a:xfrm>
          <a:ln/>
        </p:spPr>
      </p:sp>
      <p:sp>
        <p:nvSpPr>
          <p:cNvPr id="1182723"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1330" name="Rectangle 1026"/>
          <p:cNvSpPr>
            <a:spLocks noChangeArrowheads="1" noTextEdit="1"/>
          </p:cNvSpPr>
          <p:nvPr>
            <p:ph type="sldImg"/>
          </p:nvPr>
        </p:nvSpPr>
        <p:spPr>
          <a:xfrm>
            <a:off x="1150938" y="692150"/>
            <a:ext cx="4556125" cy="3416300"/>
          </a:xfrm>
          <a:ln/>
        </p:spPr>
      </p:sp>
      <p:sp>
        <p:nvSpPr>
          <p:cNvPr id="12513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5010" name="Rectangle 2"/>
          <p:cNvSpPr>
            <a:spLocks noChangeArrowheads="1" noTextEdit="1"/>
          </p:cNvSpPr>
          <p:nvPr>
            <p:ph type="sldImg"/>
          </p:nvPr>
        </p:nvSpPr>
        <p:spPr>
          <a:xfrm>
            <a:off x="1150938" y="692150"/>
            <a:ext cx="4556125" cy="3416300"/>
          </a:xfrm>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4770" name="Rectangle 2"/>
          <p:cNvSpPr>
            <a:spLocks noChangeArrowheads="1" noTextEdit="1"/>
          </p:cNvSpPr>
          <p:nvPr>
            <p:ph type="sldImg"/>
          </p:nvPr>
        </p:nvSpPr>
        <p:spPr>
          <a:xfrm>
            <a:off x="1150938" y="692150"/>
            <a:ext cx="4556125" cy="3416300"/>
          </a:xfrm>
          <a:ln/>
        </p:spPr>
      </p:sp>
      <p:sp>
        <p:nvSpPr>
          <p:cNvPr id="118477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0914" name="Rectangle 2"/>
          <p:cNvSpPr>
            <a:spLocks noChangeArrowheads="1" noTextEdit="1"/>
          </p:cNvSpPr>
          <p:nvPr>
            <p:ph type="sldImg"/>
          </p:nvPr>
        </p:nvSpPr>
        <p:spPr>
          <a:xfrm>
            <a:off x="1150938" y="692150"/>
            <a:ext cx="4556125" cy="3416300"/>
          </a:xfrm>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6818" name="Rectangle 2"/>
          <p:cNvSpPr>
            <a:spLocks noChangeArrowheads="1" noTextEdit="1"/>
          </p:cNvSpPr>
          <p:nvPr>
            <p:ph type="sldImg"/>
          </p:nvPr>
        </p:nvSpPr>
        <p:spPr>
          <a:xfrm>
            <a:off x="1150938" y="692150"/>
            <a:ext cx="4556125" cy="3416300"/>
          </a:xfrm>
          <a:ln/>
        </p:spPr>
      </p:sp>
      <p:sp>
        <p:nvSpPr>
          <p:cNvPr id="1186819"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8866" name="Rectangle 1026"/>
          <p:cNvSpPr>
            <a:spLocks noChangeArrowheads="1" noTextEdit="1"/>
          </p:cNvSpPr>
          <p:nvPr>
            <p:ph type="sldImg"/>
          </p:nvPr>
        </p:nvSpPr>
        <p:spPr>
          <a:xfrm>
            <a:off x="1150938" y="692150"/>
            <a:ext cx="4556125" cy="3416300"/>
          </a:xfrm>
          <a:ln/>
        </p:spPr>
      </p:sp>
      <p:sp>
        <p:nvSpPr>
          <p:cNvPr id="1188867" name="Rectangle 1027"/>
          <p:cNvSpPr>
            <a:spLocks noGrp="1" noChangeArrowheads="1"/>
          </p:cNvSpPr>
          <p:nvPr>
            <p:ph type="body" idx="1"/>
          </p:nvPr>
        </p:nvSpPr>
        <p:spPr/>
        <p:txBody>
          <a:bodyPr/>
          <a:lstStyle/>
          <a:p>
            <a:endParaRPr lang="en-US"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7058" name="Rectangle 2"/>
          <p:cNvSpPr>
            <a:spLocks noChangeArrowheads="1" noTextEdit="1"/>
          </p:cNvSpPr>
          <p:nvPr>
            <p:ph type="sldImg"/>
          </p:nvPr>
        </p:nvSpPr>
        <p:spPr>
          <a:xfrm>
            <a:off x="1150938" y="692150"/>
            <a:ext cx="4556125" cy="3416300"/>
          </a:xfrm>
          <a:ln/>
        </p:spPr>
      </p:sp>
      <p:sp>
        <p:nvSpPr>
          <p:cNvPr id="119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1346" name="Rectangle 2"/>
          <p:cNvSpPr>
            <a:spLocks noChangeArrowheads="1" noTextEdit="1"/>
          </p:cNvSpPr>
          <p:nvPr>
            <p:ph type="sldImg"/>
          </p:nvPr>
        </p:nvSpPr>
        <p:spPr>
          <a:xfrm>
            <a:off x="1150938" y="692150"/>
            <a:ext cx="4556125" cy="3416300"/>
          </a:xfrm>
          <a:ln/>
        </p:spPr>
      </p:sp>
      <p:sp>
        <p:nvSpPr>
          <p:cNvPr id="108134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9106" name="Rectangle 2"/>
          <p:cNvSpPr>
            <a:spLocks noChangeArrowheads="1" noTextEdit="1"/>
          </p:cNvSpPr>
          <p:nvPr>
            <p:ph type="sldImg"/>
          </p:nvPr>
        </p:nvSpPr>
        <p:spPr>
          <a:xfrm>
            <a:off x="1150938" y="692150"/>
            <a:ext cx="4556125" cy="3416300"/>
          </a:xfrm>
          <a:ln/>
        </p:spPr>
      </p:sp>
      <p:sp>
        <p:nvSpPr>
          <p:cNvPr id="119910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1154" name="Rectangle 2"/>
          <p:cNvSpPr>
            <a:spLocks noChangeArrowheads="1" noTextEdit="1"/>
          </p:cNvSpPr>
          <p:nvPr>
            <p:ph type="sldImg"/>
          </p:nvPr>
        </p:nvSpPr>
        <p:spPr>
          <a:xfrm>
            <a:off x="1150938" y="692150"/>
            <a:ext cx="4556125" cy="3416300"/>
          </a:xfrm>
          <a:ln/>
        </p:spPr>
      </p:sp>
      <p:sp>
        <p:nvSpPr>
          <p:cNvPr id="1201155"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5138" name="Rectangle 2"/>
          <p:cNvSpPr>
            <a:spLocks noChangeArrowheads="1" noTextEdit="1"/>
          </p:cNvSpPr>
          <p:nvPr>
            <p:ph type="sldImg"/>
          </p:nvPr>
        </p:nvSpPr>
        <p:spPr>
          <a:xfrm>
            <a:off x="1150938" y="692150"/>
            <a:ext cx="4556125" cy="3416300"/>
          </a:xfrm>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2354" name="Rectangle 1026"/>
          <p:cNvSpPr>
            <a:spLocks noChangeArrowheads="1" noTextEdit="1"/>
          </p:cNvSpPr>
          <p:nvPr>
            <p:ph type="sldImg"/>
          </p:nvPr>
        </p:nvSpPr>
        <p:spPr>
          <a:xfrm>
            <a:off x="1150938" y="692150"/>
            <a:ext cx="4556125" cy="3416300"/>
          </a:xfrm>
          <a:ln/>
        </p:spPr>
      </p:sp>
      <p:sp>
        <p:nvSpPr>
          <p:cNvPr id="125235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7474" name="Rectangle 2"/>
          <p:cNvSpPr>
            <a:spLocks noChangeArrowheads="1" noTextEdit="1"/>
          </p:cNvSpPr>
          <p:nvPr>
            <p:ph type="sldImg"/>
          </p:nvPr>
        </p:nvSpPr>
        <p:spPr>
          <a:xfrm>
            <a:off x="1150938" y="692150"/>
            <a:ext cx="4556125" cy="3416300"/>
          </a:xfrm>
          <a:ln/>
        </p:spPr>
      </p:sp>
      <p:sp>
        <p:nvSpPr>
          <p:cNvPr id="125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5250" name="Rectangle 2"/>
          <p:cNvSpPr>
            <a:spLocks noChangeArrowheads="1" noTextEdit="1"/>
          </p:cNvSpPr>
          <p:nvPr>
            <p:ph type="sldImg"/>
          </p:nvPr>
        </p:nvSpPr>
        <p:spPr>
          <a:xfrm>
            <a:off x="1150938" y="692150"/>
            <a:ext cx="4556125" cy="3416300"/>
          </a:xfrm>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8498" name="Rectangle 2"/>
          <p:cNvSpPr>
            <a:spLocks noChangeArrowheads="1" noTextEdit="1"/>
          </p:cNvSpPr>
          <p:nvPr>
            <p:ph type="sldImg"/>
          </p:nvPr>
        </p:nvSpPr>
        <p:spPr>
          <a:xfrm>
            <a:off x="1150938" y="692150"/>
            <a:ext cx="4556125" cy="3416300"/>
          </a:xfrm>
          <a:ln/>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9346" name="Rectangle 2"/>
          <p:cNvSpPr>
            <a:spLocks noChangeArrowheads="1" noTextEdit="1"/>
          </p:cNvSpPr>
          <p:nvPr>
            <p:ph type="sldImg"/>
          </p:nvPr>
        </p:nvSpPr>
        <p:spPr>
          <a:xfrm>
            <a:off x="1150938" y="692150"/>
            <a:ext cx="4556125" cy="3416300"/>
          </a:xfrm>
          <a:ln/>
        </p:spPr>
      </p:sp>
      <p:sp>
        <p:nvSpPr>
          <p:cNvPr id="120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22" name="Rectangle 2"/>
          <p:cNvSpPr>
            <a:spLocks noChangeArrowheads="1" noTextEdit="1"/>
          </p:cNvSpPr>
          <p:nvPr>
            <p:ph type="sldImg"/>
          </p:nvPr>
        </p:nvSpPr>
        <p:spPr>
          <a:xfrm>
            <a:off x="1150938" y="692150"/>
            <a:ext cx="4556125" cy="3416300"/>
          </a:xfrm>
          <a:ln/>
        </p:spPr>
      </p:sp>
      <p:sp>
        <p:nvSpPr>
          <p:cNvPr id="125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0546" name="Rectangle 2"/>
          <p:cNvSpPr>
            <a:spLocks noChangeArrowheads="1" noTextEdit="1"/>
          </p:cNvSpPr>
          <p:nvPr>
            <p:ph type="sldImg"/>
          </p:nvPr>
        </p:nvSpPr>
        <p:spPr>
          <a:xfrm>
            <a:off x="1150938" y="692150"/>
            <a:ext cx="4556125" cy="3416300"/>
          </a:xfrm>
          <a:ln/>
        </p:spPr>
      </p:sp>
      <p:sp>
        <p:nvSpPr>
          <p:cNvPr id="126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0370" name="Rectangle 2"/>
          <p:cNvSpPr>
            <a:spLocks noChangeArrowheads="1" noTextEdit="1"/>
          </p:cNvSpPr>
          <p:nvPr>
            <p:ph type="sldImg"/>
          </p:nvPr>
        </p:nvSpPr>
        <p:spPr>
          <a:xfrm>
            <a:off x="1150938" y="692150"/>
            <a:ext cx="4556125" cy="3416300"/>
          </a:xfrm>
          <a:ln/>
        </p:spPr>
      </p:sp>
      <p:sp>
        <p:nvSpPr>
          <p:cNvPr id="121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1570" name="Rectangle 2"/>
          <p:cNvSpPr>
            <a:spLocks noChangeArrowheads="1" noTextEdit="1"/>
          </p:cNvSpPr>
          <p:nvPr>
            <p:ph type="sldImg"/>
          </p:nvPr>
        </p:nvSpPr>
        <p:spPr>
          <a:xfrm>
            <a:off x="1150938" y="692150"/>
            <a:ext cx="4556125" cy="3416300"/>
          </a:xfrm>
          <a:ln/>
        </p:spPr>
      </p:sp>
      <p:sp>
        <p:nvSpPr>
          <p:cNvPr id="126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3442" name="Rectangle 2"/>
          <p:cNvSpPr>
            <a:spLocks noChangeArrowheads="1" noTextEdit="1"/>
          </p:cNvSpPr>
          <p:nvPr>
            <p:ph type="sldImg"/>
          </p:nvPr>
        </p:nvSpPr>
        <p:spPr>
          <a:xfrm>
            <a:off x="1150938" y="692150"/>
            <a:ext cx="4556125" cy="3416300"/>
          </a:xfrm>
          <a:ln/>
        </p:spPr>
      </p:sp>
      <p:sp>
        <p:nvSpPr>
          <p:cNvPr id="121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2594" name="Rectangle 2"/>
          <p:cNvSpPr>
            <a:spLocks noChangeArrowheads="1" noTextEdit="1"/>
          </p:cNvSpPr>
          <p:nvPr>
            <p:ph type="sldImg"/>
          </p:nvPr>
        </p:nvSpPr>
        <p:spPr>
          <a:xfrm>
            <a:off x="1150938" y="692150"/>
            <a:ext cx="4556125" cy="3416300"/>
          </a:xfrm>
          <a:ln/>
        </p:spPr>
      </p:sp>
      <p:sp>
        <p:nvSpPr>
          <p:cNvPr id="126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3378" name="Rectangle 1026"/>
          <p:cNvSpPr>
            <a:spLocks noChangeArrowheads="1" noTextEdit="1"/>
          </p:cNvSpPr>
          <p:nvPr>
            <p:ph type="sldImg"/>
          </p:nvPr>
        </p:nvSpPr>
        <p:spPr>
          <a:xfrm>
            <a:off x="1150938" y="692150"/>
            <a:ext cx="4556125" cy="3416300"/>
          </a:xfrm>
          <a:ln/>
        </p:spPr>
      </p:sp>
      <p:sp>
        <p:nvSpPr>
          <p:cNvPr id="125337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3618" name="Rectangle 2"/>
          <p:cNvSpPr>
            <a:spLocks noChangeArrowheads="1" noTextEdit="1"/>
          </p:cNvSpPr>
          <p:nvPr>
            <p:ph type="sldImg"/>
          </p:nvPr>
        </p:nvSpPr>
        <p:spPr>
          <a:xfrm>
            <a:off x="1150938" y="692150"/>
            <a:ext cx="4556125" cy="3416300"/>
          </a:xfrm>
          <a:ln/>
        </p:spPr>
      </p:sp>
      <p:sp>
        <p:nvSpPr>
          <p:cNvPr id="126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7538" name="Rectangle 2"/>
          <p:cNvSpPr>
            <a:spLocks noChangeArrowheads="1" noTextEdit="1"/>
          </p:cNvSpPr>
          <p:nvPr>
            <p:ph type="sldImg"/>
          </p:nvPr>
        </p:nvSpPr>
        <p:spPr>
          <a:xfrm>
            <a:off x="1150938" y="692150"/>
            <a:ext cx="4556125" cy="3416300"/>
          </a:xfrm>
          <a:ln/>
        </p:spPr>
      </p:sp>
      <p:sp>
        <p:nvSpPr>
          <p:cNvPr id="121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4642" name="Rectangle 2"/>
          <p:cNvSpPr>
            <a:spLocks noChangeArrowheads="1" noTextEdit="1"/>
          </p:cNvSpPr>
          <p:nvPr>
            <p:ph type="sldImg"/>
          </p:nvPr>
        </p:nvSpPr>
        <p:spPr>
          <a:xfrm>
            <a:off x="1150938" y="692150"/>
            <a:ext cx="4556125" cy="3416300"/>
          </a:xfrm>
          <a:ln/>
        </p:spPr>
      </p:sp>
      <p:sp>
        <p:nvSpPr>
          <p:cNvPr id="126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8754" name="Rectangle 2"/>
          <p:cNvSpPr>
            <a:spLocks noChangeArrowheads="1" noTextEdit="1"/>
          </p:cNvSpPr>
          <p:nvPr>
            <p:ph type="sldImg"/>
          </p:nvPr>
        </p:nvSpPr>
        <p:spPr>
          <a:xfrm>
            <a:off x="1150938" y="692150"/>
            <a:ext cx="4556125" cy="3416300"/>
          </a:xfrm>
          <a:ln/>
        </p:spPr>
      </p:sp>
      <p:sp>
        <p:nvSpPr>
          <p:cNvPr id="10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0914" name="Rectangle 2"/>
          <p:cNvSpPr>
            <a:spLocks noChangeArrowheads="1" noTextEdit="1"/>
          </p:cNvSpPr>
          <p:nvPr>
            <p:ph type="sldImg"/>
          </p:nvPr>
        </p:nvSpPr>
        <p:spPr>
          <a:xfrm>
            <a:off x="1150938" y="692150"/>
            <a:ext cx="4556125" cy="3416300"/>
          </a:xfrm>
          <a:ln/>
        </p:spPr>
      </p:sp>
      <p:sp>
        <p:nvSpPr>
          <p:cNvPr id="1190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1938" name="Rectangle 2"/>
          <p:cNvSpPr>
            <a:spLocks noChangeArrowheads="1" noTextEdit="1"/>
          </p:cNvSpPr>
          <p:nvPr>
            <p:ph type="sldImg"/>
          </p:nvPr>
        </p:nvSpPr>
        <p:spPr>
          <a:xfrm>
            <a:off x="1150938" y="692150"/>
            <a:ext cx="4556125" cy="3416300"/>
          </a:xfrm>
          <a:ln/>
        </p:spPr>
      </p:sp>
      <p:sp>
        <p:nvSpPr>
          <p:cNvPr id="1191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3026" name="Rectangle 2"/>
          <p:cNvSpPr>
            <a:spLocks noChangeArrowheads="1" noTextEdit="1"/>
          </p:cNvSpPr>
          <p:nvPr>
            <p:ph type="sldImg"/>
          </p:nvPr>
        </p:nvSpPr>
        <p:spPr>
          <a:xfrm>
            <a:off x="1150938" y="692150"/>
            <a:ext cx="4556125" cy="3416300"/>
          </a:xfrm>
          <a:ln/>
        </p:spPr>
      </p:sp>
      <p:sp>
        <p:nvSpPr>
          <p:cNvPr id="115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2962" name="Rectangle 2"/>
          <p:cNvSpPr>
            <a:spLocks noChangeArrowheads="1" noTextEdit="1"/>
          </p:cNvSpPr>
          <p:nvPr>
            <p:ph type="sldImg"/>
          </p:nvPr>
        </p:nvSpPr>
        <p:spPr>
          <a:xfrm>
            <a:off x="1150938" y="692150"/>
            <a:ext cx="4556125" cy="3416300"/>
          </a:xfrm>
          <a:ln/>
        </p:spPr>
      </p:sp>
      <p:sp>
        <p:nvSpPr>
          <p:cNvPr id="1192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5138" name="Rectangle 2"/>
          <p:cNvSpPr>
            <a:spLocks noChangeArrowheads="1" noTextEdit="1"/>
          </p:cNvSpPr>
          <p:nvPr>
            <p:ph type="sldImg"/>
          </p:nvPr>
        </p:nvSpPr>
        <p:spPr>
          <a:xfrm>
            <a:off x="1150938" y="692150"/>
            <a:ext cx="4556125" cy="3416300"/>
          </a:xfrm>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82" name="Rectangle 2"/>
          <p:cNvSpPr>
            <a:spLocks noChangeArrowheads="1" noTextEdit="1"/>
          </p:cNvSpPr>
          <p:nvPr>
            <p:ph type="sldImg"/>
          </p:nvPr>
        </p:nvSpPr>
        <p:spPr>
          <a:xfrm>
            <a:off x="1150938" y="692150"/>
            <a:ext cx="4556125" cy="3416300"/>
          </a:xfrm>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4402" name="Rectangle 1026"/>
          <p:cNvSpPr>
            <a:spLocks noChangeArrowheads="1" noTextEdit="1"/>
          </p:cNvSpPr>
          <p:nvPr>
            <p:ph type="sldImg"/>
          </p:nvPr>
        </p:nvSpPr>
        <p:spPr>
          <a:xfrm>
            <a:off x="1150938" y="692150"/>
            <a:ext cx="4556125" cy="3416300"/>
          </a:xfrm>
          <a:ln/>
        </p:spPr>
      </p:sp>
      <p:sp>
        <p:nvSpPr>
          <p:cNvPr id="1254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5074" name="Rectangle 2"/>
          <p:cNvSpPr>
            <a:spLocks noChangeArrowheads="1" noTextEdit="1"/>
          </p:cNvSpPr>
          <p:nvPr>
            <p:ph type="sldImg"/>
          </p:nvPr>
        </p:nvSpPr>
        <p:spPr>
          <a:xfrm>
            <a:off x="1150938" y="692150"/>
            <a:ext cx="4556125" cy="3416300"/>
          </a:xfrm>
          <a:ln/>
        </p:spPr>
      </p:sp>
      <p:sp>
        <p:nvSpPr>
          <p:cNvPr id="115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3986" name="Rectangle 2"/>
          <p:cNvSpPr>
            <a:spLocks noChangeArrowheads="1" noTextEdit="1"/>
          </p:cNvSpPr>
          <p:nvPr>
            <p:ph type="sldImg"/>
          </p:nvPr>
        </p:nvSpPr>
        <p:spPr>
          <a:xfrm>
            <a:off x="1150938" y="692150"/>
            <a:ext cx="4556125" cy="3416300"/>
          </a:xfrm>
          <a:ln/>
        </p:spPr>
      </p:sp>
      <p:sp>
        <p:nvSpPr>
          <p:cNvPr id="1193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5010" name="Rectangle 2"/>
          <p:cNvSpPr>
            <a:spLocks noChangeArrowheads="1" noTextEdit="1"/>
          </p:cNvSpPr>
          <p:nvPr>
            <p:ph type="sldImg"/>
          </p:nvPr>
        </p:nvSpPr>
        <p:spPr>
          <a:xfrm>
            <a:off x="1150938" y="692150"/>
            <a:ext cx="4556125" cy="3416300"/>
          </a:xfrm>
          <a:ln/>
        </p:spPr>
      </p:sp>
      <p:sp>
        <p:nvSpPr>
          <p:cNvPr id="1195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6034" name="Rectangle 2"/>
          <p:cNvSpPr>
            <a:spLocks noChangeArrowheads="1" noTextEdit="1"/>
          </p:cNvSpPr>
          <p:nvPr>
            <p:ph type="sldImg"/>
          </p:nvPr>
        </p:nvSpPr>
        <p:spPr>
          <a:xfrm>
            <a:off x="1150938" y="692150"/>
            <a:ext cx="4556125" cy="3416300"/>
          </a:xfrm>
          <a:ln/>
        </p:spPr>
      </p:sp>
      <p:sp>
        <p:nvSpPr>
          <p:cNvPr id="1196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5858" name="Rectangle 2"/>
          <p:cNvSpPr>
            <a:spLocks noChangeArrowheads="1" noTextEdit="1"/>
          </p:cNvSpPr>
          <p:nvPr>
            <p:ph type="sldImg"/>
          </p:nvPr>
        </p:nvSpPr>
        <p:spPr>
          <a:xfrm>
            <a:off x="1150938" y="692150"/>
            <a:ext cx="4556125" cy="3416300"/>
          </a:xfrm>
          <a:ln/>
        </p:spPr>
      </p:sp>
      <p:sp>
        <p:nvSpPr>
          <p:cNvPr id="114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9170" name="Rectangle 2"/>
          <p:cNvSpPr>
            <a:spLocks noChangeArrowheads="1" noTextEdit="1"/>
          </p:cNvSpPr>
          <p:nvPr>
            <p:ph type="sldImg"/>
          </p:nvPr>
        </p:nvSpPr>
        <p:spPr>
          <a:xfrm>
            <a:off x="1150938" y="692150"/>
            <a:ext cx="4556125" cy="3416300"/>
          </a:xfrm>
          <a:ln/>
        </p:spPr>
      </p:sp>
      <p:sp>
        <p:nvSpPr>
          <p:cNvPr id="115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7058" name="Rectangle 2"/>
          <p:cNvSpPr>
            <a:spLocks noChangeArrowheads="1" noTextEdit="1"/>
          </p:cNvSpPr>
          <p:nvPr>
            <p:ph type="sldImg"/>
          </p:nvPr>
        </p:nvSpPr>
        <p:spPr>
          <a:xfrm>
            <a:off x="1150938" y="692150"/>
            <a:ext cx="4556125" cy="3416300"/>
          </a:xfrm>
          <a:ln/>
        </p:spPr>
      </p:sp>
      <p:sp>
        <p:nvSpPr>
          <p:cNvPr id="1197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82" name="Rectangle 2"/>
          <p:cNvSpPr>
            <a:spLocks noChangeArrowheads="1" noTextEdit="1"/>
          </p:cNvSpPr>
          <p:nvPr>
            <p:ph type="sldImg"/>
          </p:nvPr>
        </p:nvSpPr>
        <p:spPr>
          <a:xfrm>
            <a:off x="1150938" y="692150"/>
            <a:ext cx="4556125" cy="3416300"/>
          </a:xfrm>
          <a:ln/>
        </p:spPr>
      </p:sp>
      <p:sp>
        <p:nvSpPr>
          <p:cNvPr id="1198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1218" name="Rectangle 2"/>
          <p:cNvSpPr>
            <a:spLocks noChangeArrowheads="1" noTextEdit="1"/>
          </p:cNvSpPr>
          <p:nvPr>
            <p:ph type="sldImg"/>
          </p:nvPr>
        </p:nvSpPr>
        <p:spPr>
          <a:xfrm>
            <a:off x="1150938" y="692150"/>
            <a:ext cx="4556125" cy="3416300"/>
          </a:xfrm>
          <a:ln/>
        </p:spPr>
      </p:sp>
      <p:sp>
        <p:nvSpPr>
          <p:cNvPr id="116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8930" name="Rectangle 2"/>
          <p:cNvSpPr>
            <a:spLocks noChangeArrowheads="1" noTextEdit="1"/>
          </p:cNvSpPr>
          <p:nvPr>
            <p:ph type="sldImg"/>
          </p:nvPr>
        </p:nvSpPr>
        <p:spPr>
          <a:xfrm>
            <a:off x="1150938" y="692150"/>
            <a:ext cx="4556125" cy="3416300"/>
          </a:xfrm>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5426" name="Rectangle 2"/>
          <p:cNvSpPr>
            <a:spLocks noChangeArrowheads="1" noTextEdit="1"/>
          </p:cNvSpPr>
          <p:nvPr>
            <p:ph type="sldImg"/>
          </p:nvPr>
        </p:nvSpPr>
        <p:spPr>
          <a:xfrm>
            <a:off x="1150938" y="692150"/>
            <a:ext cx="4556125" cy="3416300"/>
          </a:xfrm>
          <a:ln/>
        </p:spPr>
      </p:sp>
      <p:sp>
        <p:nvSpPr>
          <p:cNvPr id="125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9106" name="Rectangle 2"/>
          <p:cNvSpPr>
            <a:spLocks noChangeArrowheads="1" noTextEdit="1"/>
          </p:cNvSpPr>
          <p:nvPr>
            <p:ph type="sldImg"/>
          </p:nvPr>
        </p:nvSpPr>
        <p:spPr>
          <a:xfrm>
            <a:off x="1150938" y="692150"/>
            <a:ext cx="4556125" cy="3416300"/>
          </a:xfrm>
          <a:ln/>
        </p:spPr>
      </p:sp>
      <p:sp>
        <p:nvSpPr>
          <p:cNvPr id="1199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0978" name="Rectangle 2"/>
          <p:cNvSpPr>
            <a:spLocks noChangeArrowheads="1" noTextEdit="1"/>
          </p:cNvSpPr>
          <p:nvPr>
            <p:ph type="sldImg"/>
          </p:nvPr>
        </p:nvSpPr>
        <p:spPr>
          <a:xfrm>
            <a:off x="1150938" y="692150"/>
            <a:ext cx="4556125" cy="3416300"/>
          </a:xfrm>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3266" name="Rectangle 2"/>
          <p:cNvSpPr>
            <a:spLocks noChangeArrowheads="1" noTextEdit="1"/>
          </p:cNvSpPr>
          <p:nvPr>
            <p:ph type="sldImg"/>
          </p:nvPr>
        </p:nvSpPr>
        <p:spPr>
          <a:xfrm>
            <a:off x="1150938" y="692150"/>
            <a:ext cx="4556125" cy="3416300"/>
          </a:xfrm>
          <a:ln/>
        </p:spPr>
      </p:sp>
      <p:sp>
        <p:nvSpPr>
          <p:cNvPr id="116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0130" name="Rectangle 2"/>
          <p:cNvSpPr>
            <a:spLocks noChangeArrowheads="1" noTextEdit="1"/>
          </p:cNvSpPr>
          <p:nvPr>
            <p:ph type="sldImg"/>
          </p:nvPr>
        </p:nvSpPr>
        <p:spPr>
          <a:xfrm>
            <a:off x="1150938" y="692150"/>
            <a:ext cx="4556125" cy="3416300"/>
          </a:xfrm>
          <a:ln/>
        </p:spPr>
      </p:sp>
      <p:sp>
        <p:nvSpPr>
          <p:cNvPr id="1200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1154" name="Rectangle 2"/>
          <p:cNvSpPr>
            <a:spLocks noChangeArrowheads="1" noTextEdit="1"/>
          </p:cNvSpPr>
          <p:nvPr>
            <p:ph type="sldImg"/>
          </p:nvPr>
        </p:nvSpPr>
        <p:spPr>
          <a:xfrm>
            <a:off x="1150938" y="692150"/>
            <a:ext cx="4556125" cy="3416300"/>
          </a:xfrm>
          <a:ln/>
        </p:spPr>
      </p:sp>
      <p:sp>
        <p:nvSpPr>
          <p:cNvPr id="1201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2178" name="Rectangle 2"/>
          <p:cNvSpPr>
            <a:spLocks noChangeArrowheads="1" noTextEdit="1"/>
          </p:cNvSpPr>
          <p:nvPr>
            <p:ph type="sldImg"/>
          </p:nvPr>
        </p:nvSpPr>
        <p:spPr>
          <a:xfrm>
            <a:off x="1150938" y="692150"/>
            <a:ext cx="4556125" cy="3416300"/>
          </a:xfrm>
          <a:ln/>
        </p:spPr>
      </p:sp>
      <p:sp>
        <p:nvSpPr>
          <p:cNvPr id="1202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3202" name="Rectangle 2"/>
          <p:cNvSpPr>
            <a:spLocks noChangeArrowheads="1" noTextEdit="1"/>
          </p:cNvSpPr>
          <p:nvPr>
            <p:ph type="sldImg"/>
          </p:nvPr>
        </p:nvSpPr>
        <p:spPr>
          <a:xfrm>
            <a:off x="1150938" y="692150"/>
            <a:ext cx="4556125" cy="3416300"/>
          </a:xfrm>
          <a:ln/>
        </p:spPr>
      </p:sp>
      <p:sp>
        <p:nvSpPr>
          <p:cNvPr id="1203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6706" name="Rectangle 2"/>
          <p:cNvSpPr>
            <a:spLocks noChangeArrowheads="1" noTextEdit="1"/>
          </p:cNvSpPr>
          <p:nvPr>
            <p:ph type="sldImg"/>
          </p:nvPr>
        </p:nvSpPr>
        <p:spPr>
          <a:xfrm>
            <a:off x="1150938" y="692150"/>
            <a:ext cx="4556125" cy="3416300"/>
          </a:xfrm>
          <a:ln/>
        </p:spPr>
      </p:sp>
      <p:sp>
        <p:nvSpPr>
          <p:cNvPr id="1096707"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0434" name="Rectangle 2"/>
          <p:cNvSpPr>
            <a:spLocks noChangeArrowheads="1" noTextEdit="1"/>
          </p:cNvSpPr>
          <p:nvPr>
            <p:ph type="sldImg"/>
          </p:nvPr>
        </p:nvSpPr>
        <p:spPr>
          <a:xfrm>
            <a:off x="1150938" y="692150"/>
            <a:ext cx="4556125" cy="3416300"/>
          </a:xfrm>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4226" name="Rectangle 2"/>
          <p:cNvSpPr>
            <a:spLocks noChangeArrowheads="1" noTextEdit="1"/>
          </p:cNvSpPr>
          <p:nvPr>
            <p:ph type="sldImg"/>
          </p:nvPr>
        </p:nvSpPr>
        <p:spPr>
          <a:xfrm>
            <a:off x="1150938" y="692150"/>
            <a:ext cx="4556125" cy="3416300"/>
          </a:xfrm>
          <a:ln/>
        </p:spPr>
      </p:sp>
      <p:sp>
        <p:nvSpPr>
          <p:cNvPr id="1204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3810" name="Rectangle 2"/>
          <p:cNvSpPr>
            <a:spLocks noChangeArrowheads="1" noTextEdit="1"/>
          </p:cNvSpPr>
          <p:nvPr>
            <p:ph type="sldImg"/>
          </p:nvPr>
        </p:nvSpPr>
        <p:spPr>
          <a:xfrm>
            <a:off x="1150938" y="692150"/>
            <a:ext cx="4556125" cy="3416300"/>
          </a:xfrm>
          <a:ln/>
        </p:spPr>
      </p:sp>
      <p:sp>
        <p:nvSpPr>
          <p:cNvPr id="114381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5250" name="Rectangle 2"/>
          <p:cNvSpPr>
            <a:spLocks noChangeArrowheads="1" noTextEdit="1"/>
          </p:cNvSpPr>
          <p:nvPr>
            <p:ph type="sldImg"/>
          </p:nvPr>
        </p:nvSpPr>
        <p:spPr>
          <a:xfrm>
            <a:off x="1150938" y="692150"/>
            <a:ext cx="4556125" cy="3416300"/>
          </a:xfrm>
          <a:ln/>
        </p:spPr>
      </p:sp>
      <p:sp>
        <p:nvSpPr>
          <p:cNvPr id="1205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2482" name="Rectangle 2"/>
          <p:cNvSpPr>
            <a:spLocks noChangeArrowheads="1" noTextEdit="1"/>
          </p:cNvSpPr>
          <p:nvPr>
            <p:ph type="sldImg"/>
          </p:nvPr>
        </p:nvSpPr>
        <p:spPr>
          <a:xfrm>
            <a:off x="1150938" y="692150"/>
            <a:ext cx="4556125" cy="3416300"/>
          </a:xfrm>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6274" name="Rectangle 2"/>
          <p:cNvSpPr>
            <a:spLocks noChangeArrowheads="1" noTextEdit="1"/>
          </p:cNvSpPr>
          <p:nvPr>
            <p:ph type="sldImg"/>
          </p:nvPr>
        </p:nvSpPr>
        <p:spPr>
          <a:xfrm>
            <a:off x="1150938" y="692150"/>
            <a:ext cx="4556125" cy="3416300"/>
          </a:xfrm>
          <a:ln/>
        </p:spPr>
      </p:sp>
      <p:sp>
        <p:nvSpPr>
          <p:cNvPr id="1206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9410" name="Rectangle 2"/>
          <p:cNvSpPr>
            <a:spLocks noChangeArrowheads="1" noTextEdit="1"/>
          </p:cNvSpPr>
          <p:nvPr>
            <p:ph type="sldImg"/>
          </p:nvPr>
        </p:nvSpPr>
        <p:spPr>
          <a:xfrm>
            <a:off x="1150938" y="692150"/>
            <a:ext cx="4556125" cy="3416300"/>
          </a:xfrm>
          <a:ln/>
        </p:spPr>
      </p:sp>
      <p:sp>
        <p:nvSpPr>
          <p:cNvPr id="116941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9890" name="Rectangle 2"/>
          <p:cNvSpPr>
            <a:spLocks noChangeArrowheads="1" noTextEdit="1"/>
          </p:cNvSpPr>
          <p:nvPr>
            <p:ph type="sldImg"/>
          </p:nvPr>
        </p:nvSpPr>
        <p:spPr>
          <a:xfrm>
            <a:off x="1150938" y="692150"/>
            <a:ext cx="4556125" cy="3416300"/>
          </a:xfrm>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5666" name="Rectangle 2"/>
          <p:cNvSpPr>
            <a:spLocks noChangeArrowheads="1" noTextEdit="1"/>
          </p:cNvSpPr>
          <p:nvPr>
            <p:ph type="sldImg"/>
          </p:nvPr>
        </p:nvSpPr>
        <p:spPr>
          <a:xfrm>
            <a:off x="1150938" y="692150"/>
            <a:ext cx="4556125" cy="3416300"/>
          </a:xfrm>
          <a:ln/>
        </p:spPr>
      </p:sp>
      <p:sp>
        <p:nvSpPr>
          <p:cNvPr id="126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6690" name="Rectangle 2"/>
          <p:cNvSpPr>
            <a:spLocks noChangeArrowheads="1" noTextEdit="1"/>
          </p:cNvSpPr>
          <p:nvPr>
            <p:ph type="sldImg"/>
          </p:nvPr>
        </p:nvSpPr>
        <p:spPr>
          <a:xfrm>
            <a:off x="1150938" y="692150"/>
            <a:ext cx="4556125" cy="3416300"/>
          </a:xfrm>
          <a:ln/>
        </p:spPr>
      </p:sp>
      <p:sp>
        <p:nvSpPr>
          <p:cNvPr id="126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7714" name="Rectangle 2"/>
          <p:cNvSpPr>
            <a:spLocks noChangeArrowheads="1" noTextEdit="1"/>
          </p:cNvSpPr>
          <p:nvPr>
            <p:ph type="sldImg"/>
          </p:nvPr>
        </p:nvSpPr>
        <p:spPr>
          <a:xfrm>
            <a:off x="1150938" y="692150"/>
            <a:ext cx="4556125" cy="3416300"/>
          </a:xfrm>
          <a:ln/>
        </p:spPr>
      </p:sp>
      <p:sp>
        <p:nvSpPr>
          <p:cNvPr id="126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8738" name="Rectangle 2"/>
          <p:cNvSpPr>
            <a:spLocks noChangeArrowheads="1" noTextEdit="1"/>
          </p:cNvSpPr>
          <p:nvPr>
            <p:ph type="sldImg"/>
          </p:nvPr>
        </p:nvSpPr>
        <p:spPr>
          <a:xfrm>
            <a:off x="1150938" y="692150"/>
            <a:ext cx="4556125" cy="3416300"/>
          </a:xfrm>
          <a:ln/>
        </p:spPr>
      </p:sp>
      <p:sp>
        <p:nvSpPr>
          <p:cNvPr id="126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62" name="Rectangle 2"/>
          <p:cNvSpPr>
            <a:spLocks noChangeArrowheads="1" noTextEdit="1"/>
          </p:cNvSpPr>
          <p:nvPr>
            <p:ph type="sldImg"/>
          </p:nvPr>
        </p:nvSpPr>
        <p:spPr>
          <a:xfrm>
            <a:off x="1150938" y="692150"/>
            <a:ext cx="4556125" cy="3416300"/>
          </a:xfrm>
          <a:ln/>
        </p:spPr>
      </p:sp>
      <p:sp>
        <p:nvSpPr>
          <p:cNvPr id="1269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4834" name="Rectangle 2"/>
          <p:cNvSpPr>
            <a:spLocks noChangeArrowheads="1" noTextEdit="1"/>
          </p:cNvSpPr>
          <p:nvPr>
            <p:ph type="sldImg"/>
          </p:nvPr>
        </p:nvSpPr>
        <p:spPr>
          <a:xfrm>
            <a:off x="1150938" y="692150"/>
            <a:ext cx="4556125" cy="3416300"/>
          </a:xfrm>
          <a:ln/>
        </p:spPr>
      </p:sp>
      <p:sp>
        <p:nvSpPr>
          <p:cNvPr id="1144835"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0786" name="Rectangle 2"/>
          <p:cNvSpPr>
            <a:spLocks noChangeArrowheads="1" noTextEdit="1"/>
          </p:cNvSpPr>
          <p:nvPr>
            <p:ph type="sldImg"/>
          </p:nvPr>
        </p:nvSpPr>
        <p:spPr>
          <a:xfrm>
            <a:off x="1150938" y="692150"/>
            <a:ext cx="4556125" cy="3416300"/>
          </a:xfrm>
          <a:ln/>
        </p:spPr>
      </p:sp>
      <p:sp>
        <p:nvSpPr>
          <p:cNvPr id="127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1810" name="Rectangle 2"/>
          <p:cNvSpPr>
            <a:spLocks noChangeArrowheads="1" noTextEdit="1"/>
          </p:cNvSpPr>
          <p:nvPr>
            <p:ph type="sldImg"/>
          </p:nvPr>
        </p:nvSpPr>
        <p:spPr>
          <a:xfrm>
            <a:off x="1150938" y="692150"/>
            <a:ext cx="4556125" cy="3416300"/>
          </a:xfrm>
          <a:ln/>
        </p:spPr>
      </p:sp>
      <p:sp>
        <p:nvSpPr>
          <p:cNvPr id="127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2834" name="Rectangle 2"/>
          <p:cNvSpPr>
            <a:spLocks noChangeArrowheads="1" noTextEdit="1"/>
          </p:cNvSpPr>
          <p:nvPr>
            <p:ph type="sldImg"/>
          </p:nvPr>
        </p:nvSpPr>
        <p:spPr>
          <a:xfrm>
            <a:off x="1150938" y="692150"/>
            <a:ext cx="4556125" cy="3416300"/>
          </a:xfrm>
          <a:ln/>
        </p:spPr>
      </p:sp>
      <p:sp>
        <p:nvSpPr>
          <p:cNvPr id="127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3858" name="Rectangle 2"/>
          <p:cNvSpPr>
            <a:spLocks noChangeArrowheads="1" noTextEdit="1"/>
          </p:cNvSpPr>
          <p:nvPr>
            <p:ph type="sldImg"/>
          </p:nvPr>
        </p:nvSpPr>
        <p:spPr>
          <a:xfrm>
            <a:off x="1150938" y="692150"/>
            <a:ext cx="4556125" cy="3416300"/>
          </a:xfrm>
          <a:ln/>
        </p:spPr>
      </p:sp>
      <p:sp>
        <p:nvSpPr>
          <p:cNvPr id="127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4882" name="Rectangle 2"/>
          <p:cNvSpPr>
            <a:spLocks noChangeArrowheads="1" noTextEdit="1"/>
          </p:cNvSpPr>
          <p:nvPr>
            <p:ph type="sldImg"/>
          </p:nvPr>
        </p:nvSpPr>
        <p:spPr>
          <a:xfrm>
            <a:off x="1150938" y="692150"/>
            <a:ext cx="4556125" cy="3416300"/>
          </a:xfrm>
          <a:ln/>
        </p:spPr>
      </p:sp>
      <p:sp>
        <p:nvSpPr>
          <p:cNvPr id="127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5906" name="Rectangle 2"/>
          <p:cNvSpPr>
            <a:spLocks noChangeArrowheads="1" noTextEdit="1"/>
          </p:cNvSpPr>
          <p:nvPr>
            <p:ph type="sldImg"/>
          </p:nvPr>
        </p:nvSpPr>
        <p:spPr>
          <a:xfrm>
            <a:off x="1150938" y="692150"/>
            <a:ext cx="4556125" cy="3416300"/>
          </a:xfrm>
          <a:ln/>
        </p:spPr>
      </p:sp>
      <p:sp>
        <p:nvSpPr>
          <p:cNvPr id="127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6930" name="Rectangle 2"/>
          <p:cNvSpPr>
            <a:spLocks noChangeArrowheads="1" noTextEdit="1"/>
          </p:cNvSpPr>
          <p:nvPr>
            <p:ph type="sldImg"/>
          </p:nvPr>
        </p:nvSpPr>
        <p:spPr>
          <a:xfrm>
            <a:off x="1150938" y="692150"/>
            <a:ext cx="4556125" cy="3416300"/>
          </a:xfrm>
          <a:ln/>
        </p:spPr>
      </p:sp>
      <p:sp>
        <p:nvSpPr>
          <p:cNvPr id="127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6770" name="Rectangle 2"/>
          <p:cNvSpPr>
            <a:spLocks noChangeArrowheads="1" noTextEdit="1"/>
          </p:cNvSpPr>
          <p:nvPr>
            <p:ph type="sldImg"/>
          </p:nvPr>
        </p:nvSpPr>
        <p:spPr>
          <a:xfrm>
            <a:off x="1150938" y="692150"/>
            <a:ext cx="4556125" cy="3416300"/>
          </a:xfrm>
          <a:ln/>
        </p:spPr>
      </p:sp>
      <p:sp>
        <p:nvSpPr>
          <p:cNvPr id="1056771"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7778" name="Rectangle 2"/>
          <p:cNvSpPr>
            <a:spLocks noChangeArrowheads="1" noTextEdit="1"/>
          </p:cNvSpPr>
          <p:nvPr>
            <p:ph type="sldImg"/>
          </p:nvPr>
        </p:nvSpPr>
        <p:spPr>
          <a:xfrm>
            <a:off x="1150938" y="692150"/>
            <a:ext cx="4556125" cy="3416300"/>
          </a:xfrm>
          <a:ln/>
        </p:spPr>
      </p:sp>
      <p:sp>
        <p:nvSpPr>
          <p:cNvPr id="1227779" name="Rectangle 3"/>
          <p:cNvSpPr>
            <a:spLocks noGrp="1" noChangeArrowheads="1"/>
          </p:cNvSpPr>
          <p:nvPr>
            <p:ph type="body" idx="1"/>
          </p:nvPr>
        </p:nvSpPr>
        <p:spPr/>
        <p:txBody>
          <a:bodyPr/>
          <a:lstStyle/>
          <a:p>
            <a:endParaRPr lang="en-US" sz="100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7954" name="Rectangle 2"/>
          <p:cNvSpPr>
            <a:spLocks noChangeArrowheads="1" noTextEdit="1"/>
          </p:cNvSpPr>
          <p:nvPr>
            <p:ph type="sldImg"/>
          </p:nvPr>
        </p:nvSpPr>
        <p:spPr>
          <a:xfrm>
            <a:off x="1150938" y="692150"/>
            <a:ext cx="4556125" cy="3416300"/>
          </a:xfrm>
          <a:ln/>
        </p:spPr>
      </p:sp>
      <p:sp>
        <p:nvSpPr>
          <p:cNvPr id="12779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C25F5FA-BF7E-9548-9856-D56837C0FF30}" type="datetimeFigureOut">
              <a:rPr lang="en-US" smtClean="0"/>
              <a:t>11/24/09</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C25F5FA-BF7E-9548-9856-D56837C0FF30}" type="datetimeFigureOut">
              <a:rPr lang="en-US" smtClean="0"/>
              <a:t>11/24/09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1E650-2F3E-194D-AB26-1236D180D98C}" type="slidenum">
              <a:rPr lang="en-US" smtClean="0"/>
              <a:t>‹#›</a:t>
            </a:fld>
            <a:endParaRPr lang="en-US"/>
          </a:p>
        </p:txBody>
      </p:sp>
      <p:pic>
        <p:nvPicPr>
          <p:cNvPr id="10" name="Picture 9" descr="HR-Glyph.png"/>
          <p:cNvPicPr>
            <a:picLocks noChangeAspect="1"/>
          </p:cNvPicPr>
          <p:nvPr/>
        </p:nvPicPr>
        <p:blipFill>
          <a:blip r:embed="rId2"/>
          <a:stretch>
            <a:fillRect/>
          </a:stretch>
        </p:blipFill>
        <p:spPr>
          <a:xfrm>
            <a:off x="3705225" y="4793316"/>
            <a:ext cx="1733550" cy="42862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C25F5FA-BF7E-9548-9856-D56837C0FF30}" type="datetimeFigureOut">
              <a:rPr lang="en-US" smtClean="0"/>
              <a:t>11/24/09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E650-2F3E-194D-AB26-1236D180D98C}" type="slidenum">
              <a:rPr lang="en-US" smtClean="0"/>
              <a:t>‹#›</a:t>
            </a:fld>
            <a:endParaRPr lang="en-US"/>
          </a:p>
        </p:txBody>
      </p:sp>
      <p:pic>
        <p:nvPicPr>
          <p:cNvPr id="8" name="Picture 7" descr="HR-Glyph.png"/>
          <p:cNvPicPr>
            <a:picLocks noChangeAspect="1"/>
          </p:cNvPicPr>
          <p:nvPr/>
        </p:nvPicPr>
        <p:blipFill>
          <a:blip r:embed="rId2"/>
          <a:stretch>
            <a:fillRect/>
          </a:stretch>
        </p:blipFill>
        <p:spPr>
          <a:xfrm>
            <a:off x="3705225" y="1524000"/>
            <a:ext cx="1733550" cy="42862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C25F5FA-BF7E-9548-9856-D56837C0FF30}" type="datetimeFigureOut">
              <a:rPr lang="en-US" smtClean="0"/>
              <a:t>11/24/09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E650-2F3E-194D-AB26-1236D180D98C}" type="slidenum">
              <a:rPr lang="en-US" smtClean="0"/>
              <a:t>‹#›</a:t>
            </a:fld>
            <a:endParaRPr lang="en-US"/>
          </a:p>
        </p:txBody>
      </p:sp>
      <p:pic>
        <p:nvPicPr>
          <p:cNvPr id="8" name="Picture 7" descr="HR-Glyph.png"/>
          <p:cNvPicPr>
            <a:picLocks noChangeAspect="1"/>
          </p:cNvPicPr>
          <p:nvPr/>
        </p:nvPicPr>
        <p:blipFill>
          <a:blip r:embed="rId2"/>
          <a:stretch>
            <a:fillRect/>
          </a:stretch>
        </p:blipFill>
        <p:spPr>
          <a:xfrm rot="5400000">
            <a:off x="6093479" y="3214688"/>
            <a:ext cx="1733550" cy="4286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C25F5FA-BF7E-9548-9856-D56837C0FF30}" type="datetimeFigureOut">
              <a:rPr lang="en-US" smtClean="0"/>
              <a:t>11/24/09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E650-2F3E-194D-AB26-1236D180D98C}" type="slidenum">
              <a:rPr lang="en-US" smtClean="0"/>
              <a:t>‹#›</a:t>
            </a:fld>
            <a:endParaRPr lang="en-US"/>
          </a:p>
        </p:txBody>
      </p:sp>
      <p:pic>
        <p:nvPicPr>
          <p:cNvPr id="9" name="Picture 8" descr="HR-Glyph.png"/>
          <p:cNvPicPr>
            <a:picLocks noChangeAspect="1"/>
          </p:cNvPicPr>
          <p:nvPr/>
        </p:nvPicPr>
        <p:blipFill>
          <a:blip r:embed="rId2"/>
          <a:stretch>
            <a:fillRect/>
          </a:stretch>
        </p:blipFill>
        <p:spPr>
          <a:xfrm>
            <a:off x="3705225" y="1524000"/>
            <a:ext cx="1733550" cy="4286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25F5FA-BF7E-9548-9856-D56837C0FF30}" type="datetimeFigureOut">
              <a:rPr lang="en-US" smtClean="0"/>
              <a:t>11/24/09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1E650-2F3E-194D-AB26-1236D180D98C}"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C25F5FA-BF7E-9548-9856-D56837C0FF30}" type="datetimeFigureOut">
              <a:rPr lang="en-US" smtClean="0"/>
              <a:t>11/24/09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1E650-2F3E-194D-AB26-1236D180D98C}" type="slidenum">
              <a:rPr lang="en-US" smtClean="0"/>
              <a:t>‹#›</a:t>
            </a:fld>
            <a:endParaRPr lang="en-US"/>
          </a:p>
        </p:txBody>
      </p:sp>
      <p:pic>
        <p:nvPicPr>
          <p:cNvPr id="11" name="Picture 10" descr="HR-Glyph.png"/>
          <p:cNvPicPr>
            <a:picLocks noChangeAspect="1"/>
          </p:cNvPicPr>
          <p:nvPr/>
        </p:nvPicPr>
        <p:blipFill>
          <a:blip r:embed="rId2"/>
          <a:stretch>
            <a:fillRect/>
          </a:stretch>
        </p:blipFill>
        <p:spPr>
          <a:xfrm>
            <a:off x="3705225" y="1524000"/>
            <a:ext cx="1733550" cy="4286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C25F5FA-BF7E-9548-9856-D56837C0FF30}" type="datetimeFigureOut">
              <a:rPr lang="en-US" smtClean="0"/>
              <a:t>11/24/09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1E650-2F3E-194D-AB26-1236D180D98C}" type="slidenum">
              <a:rPr lang="en-US" smtClean="0"/>
              <a:t>‹#›</a:t>
            </a:fld>
            <a:endParaRPr lang="en-US"/>
          </a:p>
        </p:txBody>
      </p:sp>
      <p:pic>
        <p:nvPicPr>
          <p:cNvPr id="13" name="Picture 12" descr="HR-Glyph.png"/>
          <p:cNvPicPr>
            <a:picLocks noChangeAspect="1"/>
          </p:cNvPicPr>
          <p:nvPr/>
        </p:nvPicPr>
        <p:blipFill>
          <a:blip r:embed="rId2"/>
          <a:stretch>
            <a:fillRect/>
          </a:stretch>
        </p:blipFill>
        <p:spPr>
          <a:xfrm>
            <a:off x="3705225" y="1524000"/>
            <a:ext cx="1733550" cy="4286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C25F5FA-BF7E-9548-9856-D56837C0FF30}" type="datetimeFigureOut">
              <a:rPr lang="en-US" smtClean="0"/>
              <a:t>11/24/09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1E650-2F3E-194D-AB26-1236D180D98C}" type="slidenum">
              <a:rPr lang="en-US" smtClean="0"/>
              <a:t>‹#›</a:t>
            </a:fld>
            <a:endParaRPr lang="en-US"/>
          </a:p>
        </p:txBody>
      </p:sp>
      <p:pic>
        <p:nvPicPr>
          <p:cNvPr id="7" name="Picture 6" descr="HR-Glyph.png"/>
          <p:cNvPicPr>
            <a:picLocks noChangeAspect="1"/>
          </p:cNvPicPr>
          <p:nvPr/>
        </p:nvPicPr>
        <p:blipFill>
          <a:blip r:embed="rId2"/>
          <a:stretch>
            <a:fillRect/>
          </a:stretch>
        </p:blipFill>
        <p:spPr>
          <a:xfrm>
            <a:off x="3705225" y="1524000"/>
            <a:ext cx="1733550" cy="4286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5F5FA-BF7E-9548-9856-D56837C0FF30}" type="datetimeFigureOut">
              <a:rPr lang="en-US" smtClean="0"/>
              <a:t>11/24/09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1E650-2F3E-194D-AB26-1236D180D9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5F5FA-BF7E-9548-9856-D56837C0FF30}" type="datetimeFigureOut">
              <a:rPr lang="en-US" smtClean="0"/>
              <a:t>11/24/09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1E650-2F3E-194D-AB26-1236D180D98C}" type="slidenum">
              <a:rPr lang="en-US" smtClean="0"/>
              <a:t>‹#›</a:t>
            </a:fld>
            <a:endParaRPr lang="en-US"/>
          </a:p>
        </p:txBody>
      </p:sp>
      <p:pic>
        <p:nvPicPr>
          <p:cNvPr id="9" name="Picture 8" descr="HR-Glyph.png"/>
          <p:cNvPicPr>
            <a:picLocks noChangeAspect="1"/>
          </p:cNvPicPr>
          <p:nvPr/>
        </p:nvPicPr>
        <p:blipFill>
          <a:blip r:embed="rId2"/>
          <a:stretch>
            <a:fillRect/>
          </a:stretch>
        </p:blipFill>
        <p:spPr>
          <a:xfrm>
            <a:off x="1620931" y="2119312"/>
            <a:ext cx="1733550" cy="4286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C25F5FA-BF7E-9548-9856-D56837C0FF30}" type="datetimeFigureOut">
              <a:rPr lang="en-US" smtClean="0"/>
              <a:t>11/24/09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1E650-2F3E-194D-AB26-1236D180D98C}" type="slidenum">
              <a:rPr lang="en-US" smtClean="0"/>
              <a:t>‹#›</a:t>
            </a:fld>
            <a:endParaRPr lang="en-US"/>
          </a:p>
        </p:txBody>
      </p:sp>
      <p:pic>
        <p:nvPicPr>
          <p:cNvPr id="10" name="Picture 9" descr="HR-Glyph.png"/>
          <p:cNvPicPr>
            <a:picLocks noChangeAspect="1"/>
          </p:cNvPicPr>
          <p:nvPr/>
        </p:nvPicPr>
        <p:blipFill>
          <a:blip r:embed="rId2"/>
          <a:stretch>
            <a:fillRect/>
          </a:stretch>
        </p:blipFill>
        <p:spPr>
          <a:xfrm>
            <a:off x="5761576" y="2119312"/>
            <a:ext cx="1733550" cy="4286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9A1E650-2F3E-194D-AB26-1236D180D98C}"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5F5FA-BF7E-9548-9856-D56837C0FF30}" type="datetimeFigureOut">
              <a:rPr lang="en-US" smtClean="0"/>
              <a:t>11/24/09</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3" Type="http://schemas.openxmlformats.org/officeDocument/2006/relationships/image" Target="../media/image3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3" Type="http://schemas.openxmlformats.org/officeDocument/2006/relationships/image" Target="../media/image39.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3" Type="http://schemas.openxmlformats.org/officeDocument/2006/relationships/image" Target="../media/image40.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3" Type="http://schemas.openxmlformats.org/officeDocument/2006/relationships/image" Target="../media/image40.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 Id="rId5" Type="http://schemas.openxmlformats.org/officeDocument/2006/relationships/hyperlink" Target="60053.html"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3" Type="http://schemas.openxmlformats.org/officeDocument/2006/relationships/image" Target="../media/image10.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3" Type="http://schemas.openxmlformats.org/officeDocument/2006/relationships/image" Target="../media/image1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3" Type="http://schemas.openxmlformats.org/officeDocument/2006/relationships/image" Target="../media/image15.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3" Type="http://schemas.openxmlformats.org/officeDocument/2006/relationships/image" Target="../media/image18.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3" Type="http://schemas.openxmlformats.org/officeDocument/2006/relationships/image" Target="../media/image21.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3"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9.jpeg"/><Relationship Id="rId5" Type="http://schemas.openxmlformats.org/officeDocument/2006/relationships/hyperlink" Target="60052.html" TargetMode="External"/></Relationships>
</file>

<file path=ppt/slides/_rels/slide19.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video" Target="60054.mov" TargetMode="External"/><Relationship Id="rId2" Type="http://schemas.openxmlformats.org/officeDocument/2006/relationships/slideLayout" Target="../slideLayouts/slideLayout7.xml"/><Relationship Id="rId3" Type="http://schemas.openxmlformats.org/officeDocument/2006/relationships/notesSlide" Target="../notesSlides/notesSlide22.xml"/><Relationship Id="rId5" Type="http://schemas.openxmlformats.org/officeDocument/2006/relationships/image" Target="../media/image17.png"/></Relationships>
</file>

<file path=ppt/slides/_rels/slide24.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6" Type="http://schemas.openxmlformats.org/officeDocument/2006/relationships/image" Target="../media/image20.jpeg"/><Relationship Id="rId4" Type="http://schemas.openxmlformats.org/officeDocument/2006/relationships/image" Target="../media/image19.png"/><Relationship Id="rId1" Type="http://schemas.openxmlformats.org/officeDocument/2006/relationships/audio" Target="../media/audio1.bin"/><Relationship Id="rId2" Type="http://schemas.openxmlformats.org/officeDocument/2006/relationships/slideLayout" Target="../slideLayouts/slideLayout7.xml"/><Relationship Id="rId3" Type="http://schemas.openxmlformats.org/officeDocument/2006/relationships/notesSlide" Target="../notesSlides/notesSlide26.xml"/><Relationship Id="rId5" Type="http://schemas.openxmlformats.org/officeDocument/2006/relationships/image" Target="../media/image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video" Target="60060.mov" TargetMode="External"/><Relationship Id="rId2" Type="http://schemas.openxmlformats.org/officeDocument/2006/relationships/slideLayout" Target="../slideLayouts/slideLayout7.xml"/><Relationship Id="rId3" Type="http://schemas.openxmlformats.org/officeDocument/2006/relationships/notesSlide" Target="../notesSlides/notesSlide30.xml"/><Relationship Id="rId5"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9.jpeg"/><Relationship Id="rId5" Type="http://schemas.openxmlformats.org/officeDocument/2006/relationships/hyperlink" Target="60186.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9.jpeg"/><Relationship Id="rId5" Type="http://schemas.openxmlformats.org/officeDocument/2006/relationships/hyperlink" Target="60061.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2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9.jpeg"/><Relationship Id="rId5" Type="http://schemas.openxmlformats.org/officeDocument/2006/relationships/hyperlink" Target="60064.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9.jpeg"/><Relationship Id="rId5" Type="http://schemas.openxmlformats.org/officeDocument/2006/relationships/hyperlink" Target="60065.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9.jpeg"/><Relationship Id="rId5" Type="http://schemas.openxmlformats.org/officeDocument/2006/relationships/hyperlink" Target="60068.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video" Target="60090.mov" TargetMode="External"/><Relationship Id="rId2" Type="http://schemas.openxmlformats.org/officeDocument/2006/relationships/slideLayout" Target="../slideLayouts/slideLayout7.xml"/><Relationship Id="rId3" Type="http://schemas.openxmlformats.org/officeDocument/2006/relationships/notesSlide" Target="../notesSlides/notesSlide51.xml"/><Relationship Id="rId5" Type="http://schemas.openxmlformats.org/officeDocument/2006/relationships/image" Target="../media/image2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6" Type="http://schemas.openxmlformats.org/officeDocument/2006/relationships/image" Target="../media/image26.jpeg"/><Relationship Id="rId4" Type="http://schemas.openxmlformats.org/officeDocument/2006/relationships/image" Target="../media/image9.jpeg"/><Relationship Id="rId1" Type="http://schemas.openxmlformats.org/officeDocument/2006/relationships/audio" Target="../media/audio2.bin"/><Relationship Id="rId2" Type="http://schemas.openxmlformats.org/officeDocument/2006/relationships/slideLayout" Target="../slideLayouts/slideLayout7.xml"/><Relationship Id="rId3" Type="http://schemas.openxmlformats.org/officeDocument/2006/relationships/notesSlide" Target="../notesSlides/notesSlide53.xml"/><Relationship Id="rId5" Type="http://schemas.openxmlformats.org/officeDocument/2006/relationships/image" Target="../media/image1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9.jpeg"/><Relationship Id="rId5" Type="http://schemas.openxmlformats.org/officeDocument/2006/relationships/hyperlink" Target="60075.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3" Type="http://schemas.openxmlformats.org/officeDocument/2006/relationships/image" Target="../media/image2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9.jpeg"/></Relationships>
</file>

<file path=ppt/slides/_rels/slide61.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9.jpeg"/><Relationship Id="rId5" Type="http://schemas.openxmlformats.org/officeDocument/2006/relationships/hyperlink" Target="60076.html"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3" Type="http://schemas.openxmlformats.org/officeDocument/2006/relationships/image" Target="../media/image2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9.jpeg"/><Relationship Id="rId5" Type="http://schemas.openxmlformats.org/officeDocument/2006/relationships/hyperlink" Target="60080.html"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video" Target="60081.mov" TargetMode="External"/><Relationship Id="rId2" Type="http://schemas.openxmlformats.org/officeDocument/2006/relationships/slideLayout" Target="../slideLayouts/slideLayout7.xml"/><Relationship Id="rId3" Type="http://schemas.openxmlformats.org/officeDocument/2006/relationships/notesSlide" Target="../notesSlides/notesSlide68.xml"/><Relationship Id="rId5"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3" Type="http://schemas.openxmlformats.org/officeDocument/2006/relationships/image" Target="../media/image3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3" Type="http://schemas.openxmlformats.org/officeDocument/2006/relationships/image" Target="../media/image32.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video" Target="60082.mov" TargetMode="External"/><Relationship Id="rId2" Type="http://schemas.openxmlformats.org/officeDocument/2006/relationships/slideLayout" Target="../slideLayouts/slideLayout2.xml"/><Relationship Id="rId3" Type="http://schemas.openxmlformats.org/officeDocument/2006/relationships/notesSlide" Target="../notesSlides/notesSlide72.xml"/><Relationship Id="rId5" Type="http://schemas.openxmlformats.org/officeDocument/2006/relationships/image" Target="../media/image3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3" Type="http://schemas.openxmlformats.org/officeDocument/2006/relationships/image" Target="../media/image34.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video" Target="60085.mov" TargetMode="External"/><Relationship Id="rId2" Type="http://schemas.openxmlformats.org/officeDocument/2006/relationships/slideLayout" Target="../slideLayouts/slideLayout7.xml"/><Relationship Id="rId3" Type="http://schemas.openxmlformats.org/officeDocument/2006/relationships/notesSlide" Target="../notesSlides/notesSlide78.xml"/><Relationship Id="rId5"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image" Target="../media/image9.jpeg"/><Relationship Id="rId5" Type="http://schemas.openxmlformats.org/officeDocument/2006/relationships/hyperlink" Target="60087.html"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3" Type="http://schemas.openxmlformats.org/officeDocument/2006/relationships/image" Target="../media/image3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3" Type="http://schemas.openxmlformats.org/officeDocument/2006/relationships/image" Target="../media/image2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3" Type="http://schemas.openxmlformats.org/officeDocument/2006/relationships/image" Target="../media/image3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3" Type="http://schemas.openxmlformats.org/officeDocument/2006/relationships/image" Target="../media/image3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3" Type="http://schemas.openxmlformats.org/officeDocument/2006/relationships/image" Target="../media/image3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3" Type="http://schemas.openxmlformats.org/officeDocument/2006/relationships/image" Target="../media/image3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3" Type="http://schemas.openxmlformats.org/officeDocument/2006/relationships/image" Target="../media/image3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3"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cell Biology</a:t>
            </a:r>
            <a:endParaRPr lang="en-US" dirty="0"/>
          </a:p>
        </p:txBody>
      </p:sp>
      <p:sp>
        <p:nvSpPr>
          <p:cNvPr id="3" name="Subtitle 2"/>
          <p:cNvSpPr>
            <a:spLocks noGrp="1"/>
          </p:cNvSpPr>
          <p:nvPr>
            <p:ph type="subTitle" idx="1"/>
          </p:nvPr>
        </p:nvSpPr>
        <p:spPr/>
        <p:txBody>
          <a:bodyPr/>
          <a:lstStyle/>
          <a:p>
            <a:r>
              <a:rPr lang="en-US" dirty="0" smtClean="0"/>
              <a:t>Chapters 4 and 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278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2787"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4278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42789"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Cell Diversity, </a:t>
            </a:r>
            <a:r>
              <a:rPr lang="en-US" sz="2800" i="1" baseline="0">
                <a:solidFill>
                  <a:srgbClr val="FFCC00"/>
                </a:solidFill>
              </a:rPr>
              <a:t>Continued</a:t>
            </a:r>
            <a:endParaRPr lang="en-US" sz="2800" baseline="0">
              <a:solidFill>
                <a:srgbClr val="FFCC00"/>
              </a:solidFill>
            </a:endParaRPr>
          </a:p>
        </p:txBody>
      </p:sp>
      <p:sp>
        <p:nvSpPr>
          <p:cNvPr id="1142790"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Cell Size</a:t>
            </a:r>
            <a:endParaRPr lang="en-US" sz="2400" baseline="0">
              <a:solidFill>
                <a:schemeClr val="bg1"/>
              </a:solidFill>
            </a:endParaRPr>
          </a:p>
          <a:p>
            <a:pPr marL="742950" lvl="1" indent="-285750">
              <a:spcBef>
                <a:spcPct val="20000"/>
              </a:spcBef>
              <a:buSzPct val="100000"/>
              <a:buFontTx/>
              <a:buChar char="–"/>
            </a:pPr>
            <a:r>
              <a:rPr lang="en-US" sz="2400" baseline="0">
                <a:solidFill>
                  <a:schemeClr val="bg1"/>
                </a:solidFill>
                <a:ea typeface="ＭＳ Ｐゴシック" charset="-128"/>
              </a:rPr>
              <a:t>Cell size is limited by a cell’s surface area–to-volume ratio.</a:t>
            </a:r>
          </a:p>
        </p:txBody>
      </p:sp>
      <p:sp>
        <p:nvSpPr>
          <p:cNvPr id="1142791"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pic>
        <p:nvPicPr>
          <p:cNvPr id="1142793" name="Picture 9" descr="12"/>
          <p:cNvPicPr>
            <a:picLocks noChangeAspect="1" noChangeArrowheads="1"/>
          </p:cNvPicPr>
          <p:nvPr/>
        </p:nvPicPr>
        <p:blipFill>
          <a:blip r:embed="rId4"/>
          <a:srcRect/>
          <a:stretch>
            <a:fillRect/>
          </a:stretch>
        </p:blipFill>
        <p:spPr bwMode="auto">
          <a:xfrm>
            <a:off x="838200" y="3124200"/>
            <a:ext cx="6981825" cy="292893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2790">
                                            <p:txEl>
                                              <p:pRg st="0" end="0"/>
                                            </p:txEl>
                                          </p:spTgt>
                                        </p:tgtEl>
                                        <p:attrNameLst>
                                          <p:attrName>style.visibility</p:attrName>
                                        </p:attrNameLst>
                                      </p:cBhvr>
                                      <p:to>
                                        <p:strVal val="visible"/>
                                      </p:to>
                                    </p:set>
                                    <p:animEffect transition="in" filter="wipe(left)">
                                      <p:cBhvr>
                                        <p:cTn id="7" dur="500"/>
                                        <p:tgtEl>
                                          <p:spTgt spid="114279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2790">
                                            <p:txEl>
                                              <p:pRg st="1" end="1"/>
                                            </p:txEl>
                                          </p:spTgt>
                                        </p:tgtEl>
                                        <p:attrNameLst>
                                          <p:attrName>style.visibility</p:attrName>
                                        </p:attrNameLst>
                                      </p:cBhvr>
                                      <p:to>
                                        <p:strVal val="visible"/>
                                      </p:to>
                                    </p:set>
                                    <p:animEffect transition="in" filter="wipe(left)">
                                      <p:cBhvr>
                                        <p:cTn id="10" dur="500"/>
                                        <p:tgtEl>
                                          <p:spTgt spid="1142790">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4279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142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90" grpId="0" build="p" autoUpdateAnimBg="0"/>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70082"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Short Response</a:t>
            </a:r>
          </a:p>
        </p:txBody>
      </p:sp>
      <p:sp>
        <p:nvSpPr>
          <p:cNvPr id="1070083"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	A cell’s shape is generally related to its function.</a:t>
            </a:r>
          </a:p>
          <a:p>
            <a:pPr marL="342900" indent="-342900">
              <a:spcBef>
                <a:spcPct val="20000"/>
              </a:spcBef>
              <a:buSzPct val="100000"/>
            </a:pPr>
            <a:r>
              <a:rPr lang="en-US" sz="2400" baseline="0">
                <a:solidFill>
                  <a:srgbClr val="FFCC00"/>
                </a:solidFill>
              </a:rPr>
              <a:t>	Skin cells are flat and platelike. Nerve cells have long extensions. Explain the relationship between the shape of skin and nerve cells and their function in the body.</a:t>
            </a:r>
          </a:p>
        </p:txBody>
      </p:sp>
      <p:sp>
        <p:nvSpPr>
          <p:cNvPr id="107008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070086"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Tree>
  </p:cSld>
  <p:clrMapOvr>
    <a:masterClrMapping/>
  </p:clrMapOvr>
  <p:transition advClick="0"/>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28802"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Short Response</a:t>
            </a:r>
            <a:r>
              <a:rPr lang="en-US" sz="2800" i="1" baseline="0">
                <a:solidFill>
                  <a:srgbClr val="FFCC00"/>
                </a:solidFill>
              </a:rPr>
              <a:t>, continued</a:t>
            </a:r>
          </a:p>
        </p:txBody>
      </p:sp>
      <p:sp>
        <p:nvSpPr>
          <p:cNvPr id="1228803"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	Answer: </a:t>
            </a:r>
          </a:p>
          <a:p>
            <a:pPr marL="342900" indent="-342900">
              <a:spcBef>
                <a:spcPct val="20000"/>
              </a:spcBef>
              <a:buSzPct val="100000"/>
            </a:pPr>
            <a:r>
              <a:rPr lang="en-US" sz="2400" baseline="0">
                <a:solidFill>
                  <a:schemeClr val="bg1"/>
                </a:solidFill>
              </a:rPr>
              <a:t>	Cell shape reflects the different functions of cells. For example, the long extensions of nerve cells allow these cells to receive and transmit nerve impulses in many directions. Also, the flat shape of skin cells suits their function of covering and protecting the surface of the body.</a:t>
            </a:r>
            <a:endParaRPr lang="en-US" sz="2400" baseline="0">
              <a:solidFill>
                <a:srgbClr val="FFCC00"/>
              </a:solidFill>
            </a:endParaRPr>
          </a:p>
          <a:p>
            <a:pPr marL="342900" indent="-342900">
              <a:spcBef>
                <a:spcPct val="20000"/>
              </a:spcBef>
              <a:buSzPct val="100000"/>
            </a:pPr>
            <a:endParaRPr lang="en-US" sz="2400" baseline="0">
              <a:solidFill>
                <a:srgbClr val="FFCC00"/>
              </a:solidFill>
            </a:endParaRPr>
          </a:p>
        </p:txBody>
      </p:sp>
      <p:sp>
        <p:nvSpPr>
          <p:cNvPr id="122880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28806"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Tree>
  </p:cSld>
  <p:clrMapOvr>
    <a:masterClrMapping/>
  </p:clrMapOvr>
  <p:transition advClick="0"/>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72130"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Extended Response</a:t>
            </a:r>
          </a:p>
        </p:txBody>
      </p:sp>
      <p:sp>
        <p:nvSpPr>
          <p:cNvPr id="1072131"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	Despite the diversity among cells, eukaryotic cells share many common features.</a:t>
            </a:r>
          </a:p>
          <a:p>
            <a:pPr marL="342900" indent="-342900">
              <a:spcBef>
                <a:spcPct val="20000"/>
              </a:spcBef>
              <a:buSzPct val="100000"/>
            </a:pPr>
            <a:r>
              <a:rPr lang="en-US" sz="2400" baseline="0">
                <a:solidFill>
                  <a:srgbClr val="FFCC00"/>
                </a:solidFill>
              </a:rPr>
              <a:t>	</a:t>
            </a:r>
            <a:r>
              <a:rPr lang="en-US" sz="2400" i="1" baseline="0">
                <a:solidFill>
                  <a:srgbClr val="FFCC00"/>
                </a:solidFill>
              </a:rPr>
              <a:t>Part A</a:t>
            </a:r>
            <a:r>
              <a:rPr lang="en-US" sz="2400" baseline="0">
                <a:solidFill>
                  <a:srgbClr val="FFCC00"/>
                </a:solidFill>
              </a:rPr>
              <a:t> Describe the structure and function of the 		organelles found in an animal cell.</a:t>
            </a:r>
          </a:p>
          <a:p>
            <a:pPr marL="342900" indent="-342900">
              <a:spcBef>
                <a:spcPct val="20000"/>
              </a:spcBef>
              <a:buSzPct val="100000"/>
            </a:pPr>
            <a:r>
              <a:rPr lang="en-US" sz="2400" baseline="0">
                <a:solidFill>
                  <a:srgbClr val="FFCC00"/>
                </a:solidFill>
              </a:rPr>
              <a:t>	</a:t>
            </a:r>
            <a:r>
              <a:rPr lang="en-US" sz="2400" i="1" baseline="0">
                <a:solidFill>
                  <a:srgbClr val="FFCC00"/>
                </a:solidFill>
              </a:rPr>
              <a:t>Part B</a:t>
            </a:r>
            <a:r>
              <a:rPr lang="en-US" sz="2400" baseline="0">
                <a:solidFill>
                  <a:srgbClr val="FFCC00"/>
                </a:solidFill>
              </a:rPr>
              <a:t> Summarize the differences that distinguish 		animal cells from bacteria and plant cells.</a:t>
            </a:r>
          </a:p>
          <a:p>
            <a:pPr marL="342900" indent="-342900">
              <a:spcBef>
                <a:spcPct val="20000"/>
              </a:spcBef>
              <a:buSzPct val="100000"/>
            </a:pPr>
            <a:r>
              <a:rPr lang="en-US" sz="2400" baseline="0">
                <a:solidFill>
                  <a:srgbClr val="FFCC00"/>
                </a:solidFill>
              </a:rPr>
              <a:t>	</a:t>
            </a:r>
          </a:p>
        </p:txBody>
      </p:sp>
      <p:sp>
        <p:nvSpPr>
          <p:cNvPr id="107213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072134"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Tree>
  </p:cSld>
  <p:clrMapOvr>
    <a:masterClrMapping/>
  </p:clrMapOvr>
  <p:transition advClick="0"/>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74178"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Extended Response</a:t>
            </a:r>
            <a:r>
              <a:rPr lang="en-US" sz="2800" i="1" baseline="0">
                <a:solidFill>
                  <a:srgbClr val="FFCC00"/>
                </a:solidFill>
              </a:rPr>
              <a:t>, continued</a:t>
            </a:r>
            <a:endParaRPr lang="en-US" sz="2800" b="1" baseline="0">
              <a:solidFill>
                <a:srgbClr val="FFCC00"/>
              </a:solidFill>
            </a:endParaRPr>
          </a:p>
        </p:txBody>
      </p:sp>
      <p:sp>
        <p:nvSpPr>
          <p:cNvPr id="1074179"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lnSpc>
                <a:spcPct val="90000"/>
              </a:lnSpc>
              <a:spcBef>
                <a:spcPct val="20000"/>
              </a:spcBef>
              <a:buSzPct val="100000"/>
            </a:pPr>
            <a:r>
              <a:rPr lang="en-US" sz="2200" baseline="0">
                <a:solidFill>
                  <a:srgbClr val="FFCC00"/>
                </a:solidFill>
              </a:rPr>
              <a:t>Answer:</a:t>
            </a:r>
          </a:p>
          <a:p>
            <a:pPr marL="342900" indent="-342900">
              <a:lnSpc>
                <a:spcPct val="90000"/>
              </a:lnSpc>
              <a:spcBef>
                <a:spcPct val="20000"/>
              </a:spcBef>
              <a:buSzPct val="100000"/>
            </a:pPr>
            <a:r>
              <a:rPr lang="en-US" sz="2200" i="1" baseline="0">
                <a:solidFill>
                  <a:srgbClr val="FFCC00"/>
                </a:solidFill>
              </a:rPr>
              <a:t>Part A </a:t>
            </a:r>
            <a:r>
              <a:rPr lang="en-US" sz="2200" baseline="0">
                <a:solidFill>
                  <a:schemeClr val="bg1"/>
                </a:solidFill>
              </a:rPr>
              <a:t>Answers may include the following: The nucleus holds and protects DNA; Mitochondria transfer energy to ATP; Ribosomes manufacture proteins; The ER functions as an intracellular highway; The Golgi apparatus directs proteins to other parts of the cell; Vesicles digest materials, break down old cells, and play a role in protein synthesis.</a:t>
            </a:r>
          </a:p>
          <a:p>
            <a:pPr marL="342900" indent="-342900">
              <a:lnSpc>
                <a:spcPct val="90000"/>
              </a:lnSpc>
              <a:spcBef>
                <a:spcPct val="20000"/>
              </a:spcBef>
              <a:buSzPct val="100000"/>
            </a:pPr>
            <a:r>
              <a:rPr lang="en-US" sz="2200" i="1" baseline="0">
                <a:solidFill>
                  <a:srgbClr val="FFCC00"/>
                </a:solidFill>
              </a:rPr>
              <a:t>Part B </a:t>
            </a:r>
            <a:r>
              <a:rPr lang="en-US" sz="2400" baseline="0">
                <a:solidFill>
                  <a:schemeClr val="bg1"/>
                </a:solidFill>
              </a:rPr>
              <a:t>Plant and bacterial cells, unlike animal cells, have a cell wall. Bacterial cells, unlike plant and animal cells, lack a membrane-bound nucleus and organelles. Some bacterial cells and all plant cells have plastids.</a:t>
            </a:r>
            <a:endParaRPr lang="en-US" sz="2400" baseline="0">
              <a:solidFill>
                <a:srgbClr val="FFCC00"/>
              </a:solidFill>
            </a:endParaRPr>
          </a:p>
        </p:txBody>
      </p:sp>
      <p:sp>
        <p:nvSpPr>
          <p:cNvPr id="107418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074182"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Tree>
  </p:cSld>
  <p:clrMapOvr>
    <a:masterClrMapping/>
  </p:clrMapOvr>
  <p:transition advClick="0"/>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r>
              <a:rPr lang="en-US"/>
              <a:t>Multiple Choice</a:t>
            </a:r>
          </a:p>
        </p:txBody>
      </p:sp>
      <p:sp>
        <p:nvSpPr>
          <p:cNvPr id="982019" name="Rectangle 3"/>
          <p:cNvSpPr>
            <a:spLocks noGrp="1" noChangeArrowheads="1"/>
          </p:cNvSpPr>
          <p:nvPr>
            <p:ph type="body" idx="1"/>
          </p:nvPr>
        </p:nvSpPr>
        <p:spPr/>
        <p:txBody>
          <a:bodyPr>
            <a:normAutofit fontScale="92500" lnSpcReduction="20000"/>
          </a:bodyPr>
          <a:lstStyle/>
          <a:p>
            <a:pPr>
              <a:buFontTx/>
              <a:buNone/>
            </a:pPr>
            <a:r>
              <a:rPr lang="en-US"/>
              <a:t>1. During diffusion, molecules tend to move in what direction?</a:t>
            </a:r>
          </a:p>
          <a:p>
            <a:pPr>
              <a:buFontTx/>
              <a:buNone/>
            </a:pPr>
            <a:r>
              <a:rPr lang="en-US">
                <a:solidFill>
                  <a:schemeClr val="bg1"/>
                </a:solidFill>
              </a:rPr>
              <a:t>	A. the molecules involved in diffusion never move</a:t>
            </a:r>
          </a:p>
          <a:p>
            <a:pPr>
              <a:buFontTx/>
              <a:buNone/>
            </a:pPr>
            <a:r>
              <a:rPr lang="en-US">
                <a:solidFill>
                  <a:schemeClr val="bg1"/>
                </a:solidFill>
              </a:rPr>
              <a:t>	B. in a direction that doesn’t depend on the concentration gradient</a:t>
            </a:r>
          </a:p>
          <a:p>
            <a:pPr>
              <a:buFontTx/>
              <a:buNone/>
            </a:pPr>
            <a:r>
              <a:rPr lang="en-US">
                <a:solidFill>
                  <a:schemeClr val="bg1"/>
                </a:solidFill>
              </a:rPr>
              <a:t>	C. from an area of lower concentration to an area of higher concentration</a:t>
            </a:r>
          </a:p>
          <a:p>
            <a:pPr>
              <a:buFontTx/>
              <a:buNone/>
            </a:pPr>
            <a:r>
              <a:rPr lang="en-US">
                <a:solidFill>
                  <a:schemeClr val="bg1"/>
                </a:solidFill>
              </a:rPr>
              <a:t>	D. from an area of higher concentration to an area of lower concentration</a:t>
            </a:r>
            <a:endParaRPr lang="en-US"/>
          </a:p>
        </p:txBody>
      </p:sp>
      <p:sp>
        <p:nvSpPr>
          <p:cNvPr id="98202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
        <p:nvSpPr>
          <p:cNvPr id="982021"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p:txBody>
          <a:bodyPr/>
          <a:lstStyle/>
          <a:p>
            <a:r>
              <a:rPr lang="en-US"/>
              <a:t>Multiple Choice, </a:t>
            </a:r>
            <a:r>
              <a:rPr lang="en-US" b="0" i="1"/>
              <a:t>continued</a:t>
            </a:r>
            <a:endParaRPr lang="en-US"/>
          </a:p>
        </p:txBody>
      </p:sp>
      <p:sp>
        <p:nvSpPr>
          <p:cNvPr id="1175555" name="Rectangle 3"/>
          <p:cNvSpPr>
            <a:spLocks noGrp="1" noChangeArrowheads="1"/>
          </p:cNvSpPr>
          <p:nvPr>
            <p:ph type="body" idx="1"/>
          </p:nvPr>
        </p:nvSpPr>
        <p:spPr/>
        <p:txBody>
          <a:bodyPr>
            <a:normAutofit fontScale="92500" lnSpcReduction="20000"/>
          </a:bodyPr>
          <a:lstStyle/>
          <a:p>
            <a:pPr>
              <a:buFontTx/>
              <a:buNone/>
            </a:pPr>
            <a:r>
              <a:rPr lang="en-US"/>
              <a:t>1. During diffusion, molecules tend to move in what direction?</a:t>
            </a:r>
          </a:p>
          <a:p>
            <a:pPr>
              <a:buFontTx/>
              <a:buNone/>
            </a:pPr>
            <a:r>
              <a:rPr lang="en-US">
                <a:solidFill>
                  <a:schemeClr val="bg1"/>
                </a:solidFill>
              </a:rPr>
              <a:t>	A. the molecules involved in diffusion never move</a:t>
            </a:r>
          </a:p>
          <a:p>
            <a:pPr>
              <a:buFontTx/>
              <a:buNone/>
            </a:pPr>
            <a:r>
              <a:rPr lang="en-US">
                <a:solidFill>
                  <a:schemeClr val="bg1"/>
                </a:solidFill>
              </a:rPr>
              <a:t>	B. in a direction that doesn’t depend on the concentration gradient</a:t>
            </a:r>
          </a:p>
          <a:p>
            <a:pPr>
              <a:buFontTx/>
              <a:buNone/>
            </a:pPr>
            <a:r>
              <a:rPr lang="en-US">
                <a:solidFill>
                  <a:schemeClr val="bg1"/>
                </a:solidFill>
              </a:rPr>
              <a:t>	C. from an area of lower concentration to an area of higher concentration</a:t>
            </a:r>
          </a:p>
          <a:p>
            <a:pPr>
              <a:buFontTx/>
              <a:buNone/>
            </a:pPr>
            <a:r>
              <a:rPr lang="en-US"/>
              <a:t>	D. from an area of higher concentration to an area of lower concentration</a:t>
            </a:r>
          </a:p>
        </p:txBody>
      </p:sp>
      <p:sp>
        <p:nvSpPr>
          <p:cNvPr id="1175556"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
        <p:nvSpPr>
          <p:cNvPr id="1175557"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US"/>
              <a:t>Multiple Choice, </a:t>
            </a:r>
            <a:r>
              <a:rPr lang="en-US" b="0" i="1"/>
              <a:t>continued</a:t>
            </a:r>
          </a:p>
        </p:txBody>
      </p:sp>
      <p:sp>
        <p:nvSpPr>
          <p:cNvPr id="1049603" name="Rectangle 3"/>
          <p:cNvSpPr>
            <a:spLocks noGrp="1" noChangeArrowheads="1"/>
          </p:cNvSpPr>
          <p:nvPr>
            <p:ph type="body" idx="1"/>
          </p:nvPr>
        </p:nvSpPr>
        <p:spPr/>
        <p:txBody>
          <a:bodyPr/>
          <a:lstStyle/>
          <a:p>
            <a:pPr>
              <a:buFontTx/>
              <a:buNone/>
            </a:pPr>
            <a:r>
              <a:rPr lang="en-US"/>
              <a:t>2. Ion channels aid the movement of which substances?</a:t>
            </a:r>
          </a:p>
          <a:p>
            <a:pPr>
              <a:buFontTx/>
              <a:buNone/>
            </a:pPr>
            <a:r>
              <a:rPr lang="en-US">
                <a:solidFill>
                  <a:schemeClr val="bg1"/>
                </a:solidFill>
              </a:rPr>
              <a:t>	F. ions across a cell membrane</a:t>
            </a:r>
          </a:p>
          <a:p>
            <a:pPr>
              <a:buFontTx/>
              <a:buNone/>
            </a:pPr>
            <a:r>
              <a:rPr lang="en-US">
                <a:solidFill>
                  <a:schemeClr val="bg1"/>
                </a:solidFill>
              </a:rPr>
              <a:t>	G. water across a cell membrane</a:t>
            </a:r>
          </a:p>
          <a:p>
            <a:pPr>
              <a:buFontTx/>
              <a:buNone/>
            </a:pPr>
            <a:r>
              <a:rPr lang="en-US">
                <a:solidFill>
                  <a:schemeClr val="bg1"/>
                </a:solidFill>
              </a:rPr>
              <a:t>	H. molecules up a concentration gradient</a:t>
            </a:r>
          </a:p>
          <a:p>
            <a:pPr>
              <a:buFontTx/>
              <a:buNone/>
            </a:pPr>
            <a:r>
              <a:rPr lang="en-US">
                <a:solidFill>
                  <a:schemeClr val="bg1"/>
                </a:solidFill>
              </a:rPr>
              <a:t>	J. carrier proteins within the lipid bilayer</a:t>
            </a:r>
            <a:endParaRPr lang="en-US"/>
          </a:p>
        </p:txBody>
      </p:sp>
      <p:sp>
        <p:nvSpPr>
          <p:cNvPr id="1049604"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
        <p:nvSpPr>
          <p:cNvPr id="1049605"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p:txBody>
          <a:bodyPr/>
          <a:lstStyle/>
          <a:p>
            <a:r>
              <a:rPr lang="en-US"/>
              <a:t>Multiple Choice, </a:t>
            </a:r>
            <a:r>
              <a:rPr lang="en-US" b="0" i="1"/>
              <a:t>continued</a:t>
            </a:r>
          </a:p>
        </p:txBody>
      </p:sp>
      <p:sp>
        <p:nvSpPr>
          <p:cNvPr id="1176579" name="Rectangle 3"/>
          <p:cNvSpPr>
            <a:spLocks noGrp="1" noChangeArrowheads="1"/>
          </p:cNvSpPr>
          <p:nvPr>
            <p:ph type="body" idx="1"/>
          </p:nvPr>
        </p:nvSpPr>
        <p:spPr/>
        <p:txBody>
          <a:bodyPr/>
          <a:lstStyle/>
          <a:p>
            <a:pPr>
              <a:buFontTx/>
              <a:buNone/>
            </a:pPr>
            <a:r>
              <a:rPr lang="en-US"/>
              <a:t>2. Ion channels aid the movement of which substances?</a:t>
            </a:r>
          </a:p>
          <a:p>
            <a:pPr>
              <a:buFontTx/>
              <a:buNone/>
            </a:pPr>
            <a:r>
              <a:rPr lang="en-US"/>
              <a:t>	F. ions across a cell membrane</a:t>
            </a:r>
            <a:endParaRPr lang="en-US">
              <a:solidFill>
                <a:schemeClr val="bg1"/>
              </a:solidFill>
            </a:endParaRPr>
          </a:p>
          <a:p>
            <a:pPr>
              <a:buFontTx/>
              <a:buNone/>
            </a:pPr>
            <a:r>
              <a:rPr lang="en-US">
                <a:solidFill>
                  <a:schemeClr val="bg1"/>
                </a:solidFill>
              </a:rPr>
              <a:t>	G. water across a cell membrane</a:t>
            </a:r>
          </a:p>
          <a:p>
            <a:pPr>
              <a:buFontTx/>
              <a:buNone/>
            </a:pPr>
            <a:r>
              <a:rPr lang="en-US">
                <a:solidFill>
                  <a:schemeClr val="bg1"/>
                </a:solidFill>
              </a:rPr>
              <a:t>	H. molecules up a concentration gradient</a:t>
            </a:r>
          </a:p>
          <a:p>
            <a:pPr>
              <a:buFontTx/>
              <a:buNone/>
            </a:pPr>
            <a:r>
              <a:rPr lang="en-US">
                <a:solidFill>
                  <a:schemeClr val="bg1"/>
                </a:solidFill>
              </a:rPr>
              <a:t>	J. carrier proteins within the lipid bilayer</a:t>
            </a:r>
            <a:endParaRPr lang="en-US"/>
          </a:p>
        </p:txBody>
      </p:sp>
      <p:sp>
        <p:nvSpPr>
          <p:cNvPr id="117658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
        <p:nvSpPr>
          <p:cNvPr id="1176581"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p:txBody>
          <a:bodyPr/>
          <a:lstStyle/>
          <a:p>
            <a:r>
              <a:rPr lang="en-US"/>
              <a:t>Multiple Choice, </a:t>
            </a:r>
            <a:r>
              <a:rPr lang="en-US" b="0" i="1"/>
              <a:t>continued</a:t>
            </a:r>
          </a:p>
        </p:txBody>
      </p:sp>
      <p:sp>
        <p:nvSpPr>
          <p:cNvPr id="1123331" name="Rectangle 3"/>
          <p:cNvSpPr>
            <a:spLocks noGrp="1" noChangeArrowheads="1"/>
          </p:cNvSpPr>
          <p:nvPr>
            <p:ph type="body" idx="1"/>
          </p:nvPr>
        </p:nvSpPr>
        <p:spPr/>
        <p:txBody>
          <a:bodyPr/>
          <a:lstStyle/>
          <a:p>
            <a:pPr>
              <a:buFontTx/>
              <a:buNone/>
            </a:pPr>
            <a:r>
              <a:rPr lang="en-US"/>
              <a:t>3. The sodium-potassium pump transports which of the following?</a:t>
            </a:r>
          </a:p>
          <a:p>
            <a:pPr>
              <a:buFontTx/>
              <a:buNone/>
            </a:pPr>
            <a:r>
              <a:rPr lang="en-US">
                <a:solidFill>
                  <a:schemeClr val="bg1"/>
                </a:solidFill>
              </a:rPr>
              <a:t>	A. both Na</a:t>
            </a:r>
            <a:r>
              <a:rPr lang="en-US" baseline="30000">
                <a:solidFill>
                  <a:schemeClr val="bg1"/>
                </a:solidFill>
              </a:rPr>
              <a:t>+</a:t>
            </a:r>
            <a:r>
              <a:rPr lang="en-US">
                <a:solidFill>
                  <a:schemeClr val="bg1"/>
                </a:solidFill>
              </a:rPr>
              <a:t> and K</a:t>
            </a:r>
            <a:r>
              <a:rPr lang="en-US" baseline="30000">
                <a:solidFill>
                  <a:schemeClr val="bg1"/>
                </a:solidFill>
              </a:rPr>
              <a:t>+</a:t>
            </a:r>
            <a:r>
              <a:rPr lang="en-US">
                <a:solidFill>
                  <a:schemeClr val="bg1"/>
                </a:solidFill>
              </a:rPr>
              <a:t> into the cell</a:t>
            </a:r>
          </a:p>
          <a:p>
            <a:pPr>
              <a:buFontTx/>
              <a:buNone/>
            </a:pPr>
            <a:r>
              <a:rPr lang="en-US">
                <a:solidFill>
                  <a:schemeClr val="bg1"/>
                </a:solidFill>
              </a:rPr>
              <a:t>	B. both Na</a:t>
            </a:r>
            <a:r>
              <a:rPr lang="en-US" baseline="30000">
                <a:solidFill>
                  <a:schemeClr val="bg1"/>
                </a:solidFill>
              </a:rPr>
              <a:t>+</a:t>
            </a:r>
            <a:r>
              <a:rPr lang="en-US">
                <a:solidFill>
                  <a:schemeClr val="bg1"/>
                </a:solidFill>
              </a:rPr>
              <a:t> and K</a:t>
            </a:r>
            <a:r>
              <a:rPr lang="en-US" baseline="30000">
                <a:solidFill>
                  <a:schemeClr val="bg1"/>
                </a:solidFill>
              </a:rPr>
              <a:t>+</a:t>
            </a:r>
            <a:r>
              <a:rPr lang="en-US">
                <a:solidFill>
                  <a:schemeClr val="bg1"/>
                </a:solidFill>
              </a:rPr>
              <a:t> out of the cell</a:t>
            </a:r>
          </a:p>
          <a:p>
            <a:pPr>
              <a:buFontTx/>
              <a:buNone/>
            </a:pPr>
            <a:r>
              <a:rPr lang="en-US">
                <a:solidFill>
                  <a:schemeClr val="bg1"/>
                </a:solidFill>
              </a:rPr>
              <a:t>	C. Na</a:t>
            </a:r>
            <a:r>
              <a:rPr lang="en-US" baseline="30000">
                <a:solidFill>
                  <a:schemeClr val="bg1"/>
                </a:solidFill>
              </a:rPr>
              <a:t>+</a:t>
            </a:r>
            <a:r>
              <a:rPr lang="en-US">
                <a:solidFill>
                  <a:schemeClr val="bg1"/>
                </a:solidFill>
              </a:rPr>
              <a:t> into the cell and K</a:t>
            </a:r>
            <a:r>
              <a:rPr lang="en-US" baseline="30000">
                <a:solidFill>
                  <a:schemeClr val="bg1"/>
                </a:solidFill>
              </a:rPr>
              <a:t>+</a:t>
            </a:r>
            <a:r>
              <a:rPr lang="en-US">
                <a:solidFill>
                  <a:schemeClr val="bg1"/>
                </a:solidFill>
              </a:rPr>
              <a:t> out of the cell</a:t>
            </a:r>
          </a:p>
          <a:p>
            <a:pPr>
              <a:buFontTx/>
              <a:buNone/>
            </a:pPr>
            <a:r>
              <a:rPr lang="en-US">
                <a:solidFill>
                  <a:schemeClr val="bg1"/>
                </a:solidFill>
              </a:rPr>
              <a:t>	D. Na</a:t>
            </a:r>
            <a:r>
              <a:rPr lang="en-US" baseline="30000">
                <a:solidFill>
                  <a:schemeClr val="bg1"/>
                </a:solidFill>
              </a:rPr>
              <a:t>+</a:t>
            </a:r>
            <a:r>
              <a:rPr lang="en-US">
                <a:solidFill>
                  <a:schemeClr val="bg1"/>
                </a:solidFill>
              </a:rPr>
              <a:t> out of the cell and K</a:t>
            </a:r>
            <a:r>
              <a:rPr lang="en-US" baseline="30000">
                <a:solidFill>
                  <a:schemeClr val="bg1"/>
                </a:solidFill>
              </a:rPr>
              <a:t>+</a:t>
            </a:r>
            <a:r>
              <a:rPr lang="en-US">
                <a:solidFill>
                  <a:schemeClr val="bg1"/>
                </a:solidFill>
              </a:rPr>
              <a:t> into the cell</a:t>
            </a:r>
            <a:endParaRPr lang="en-US"/>
          </a:p>
        </p:txBody>
      </p:sp>
      <p:sp>
        <p:nvSpPr>
          <p:cNvPr id="1123332"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
        <p:nvSpPr>
          <p:cNvPr id="1123333"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p:txBody>
          <a:bodyPr/>
          <a:lstStyle/>
          <a:p>
            <a:r>
              <a:rPr lang="en-US"/>
              <a:t>Multiple Choice, </a:t>
            </a:r>
            <a:r>
              <a:rPr lang="en-US" b="0" i="1"/>
              <a:t>continued</a:t>
            </a:r>
          </a:p>
        </p:txBody>
      </p:sp>
      <p:sp>
        <p:nvSpPr>
          <p:cNvPr id="1177603" name="Rectangle 3"/>
          <p:cNvSpPr>
            <a:spLocks noGrp="1" noChangeArrowheads="1"/>
          </p:cNvSpPr>
          <p:nvPr>
            <p:ph type="body" idx="1"/>
          </p:nvPr>
        </p:nvSpPr>
        <p:spPr/>
        <p:txBody>
          <a:bodyPr/>
          <a:lstStyle/>
          <a:p>
            <a:pPr>
              <a:buFontTx/>
              <a:buNone/>
            </a:pPr>
            <a:r>
              <a:rPr lang="en-US"/>
              <a:t>3. The sodium-potassium pump transports which of the following?</a:t>
            </a:r>
          </a:p>
          <a:p>
            <a:pPr>
              <a:buFontTx/>
              <a:buNone/>
            </a:pPr>
            <a:r>
              <a:rPr lang="en-US">
                <a:solidFill>
                  <a:schemeClr val="bg1"/>
                </a:solidFill>
              </a:rPr>
              <a:t>	A. both Na</a:t>
            </a:r>
            <a:r>
              <a:rPr lang="en-US" baseline="30000">
                <a:solidFill>
                  <a:schemeClr val="bg1"/>
                </a:solidFill>
              </a:rPr>
              <a:t>+</a:t>
            </a:r>
            <a:r>
              <a:rPr lang="en-US">
                <a:solidFill>
                  <a:schemeClr val="bg1"/>
                </a:solidFill>
              </a:rPr>
              <a:t> and K</a:t>
            </a:r>
            <a:r>
              <a:rPr lang="en-US" baseline="30000">
                <a:solidFill>
                  <a:schemeClr val="bg1"/>
                </a:solidFill>
              </a:rPr>
              <a:t>+</a:t>
            </a:r>
            <a:r>
              <a:rPr lang="en-US">
                <a:solidFill>
                  <a:schemeClr val="bg1"/>
                </a:solidFill>
              </a:rPr>
              <a:t> into the cell</a:t>
            </a:r>
          </a:p>
          <a:p>
            <a:pPr>
              <a:buFontTx/>
              <a:buNone/>
            </a:pPr>
            <a:r>
              <a:rPr lang="en-US">
                <a:solidFill>
                  <a:schemeClr val="bg1"/>
                </a:solidFill>
              </a:rPr>
              <a:t>	B. both Na</a:t>
            </a:r>
            <a:r>
              <a:rPr lang="en-US" baseline="30000">
                <a:solidFill>
                  <a:schemeClr val="bg1"/>
                </a:solidFill>
              </a:rPr>
              <a:t>+</a:t>
            </a:r>
            <a:r>
              <a:rPr lang="en-US">
                <a:solidFill>
                  <a:schemeClr val="bg1"/>
                </a:solidFill>
              </a:rPr>
              <a:t> and K</a:t>
            </a:r>
            <a:r>
              <a:rPr lang="en-US" baseline="30000">
                <a:solidFill>
                  <a:schemeClr val="bg1"/>
                </a:solidFill>
              </a:rPr>
              <a:t>+</a:t>
            </a:r>
            <a:r>
              <a:rPr lang="en-US">
                <a:solidFill>
                  <a:schemeClr val="bg1"/>
                </a:solidFill>
              </a:rPr>
              <a:t> out of the cell</a:t>
            </a:r>
          </a:p>
          <a:p>
            <a:pPr>
              <a:buFontTx/>
              <a:buNone/>
            </a:pPr>
            <a:r>
              <a:rPr lang="en-US">
                <a:solidFill>
                  <a:schemeClr val="bg1"/>
                </a:solidFill>
              </a:rPr>
              <a:t>	C. Na</a:t>
            </a:r>
            <a:r>
              <a:rPr lang="en-US" baseline="30000">
                <a:solidFill>
                  <a:schemeClr val="bg1"/>
                </a:solidFill>
              </a:rPr>
              <a:t>+</a:t>
            </a:r>
            <a:r>
              <a:rPr lang="en-US">
                <a:solidFill>
                  <a:schemeClr val="bg1"/>
                </a:solidFill>
              </a:rPr>
              <a:t> into the cell and K</a:t>
            </a:r>
            <a:r>
              <a:rPr lang="en-US" baseline="30000">
                <a:solidFill>
                  <a:schemeClr val="bg1"/>
                </a:solidFill>
              </a:rPr>
              <a:t>+</a:t>
            </a:r>
            <a:r>
              <a:rPr lang="en-US">
                <a:solidFill>
                  <a:schemeClr val="bg1"/>
                </a:solidFill>
              </a:rPr>
              <a:t> out of the cell</a:t>
            </a:r>
          </a:p>
          <a:p>
            <a:pPr>
              <a:buFontTx/>
              <a:buNone/>
            </a:pPr>
            <a:r>
              <a:rPr lang="en-US"/>
              <a:t>	D. Na</a:t>
            </a:r>
            <a:r>
              <a:rPr lang="en-US" baseline="30000"/>
              <a:t>+</a:t>
            </a:r>
            <a:r>
              <a:rPr lang="en-US"/>
              <a:t> out of the cell and K</a:t>
            </a:r>
            <a:r>
              <a:rPr lang="en-US" baseline="30000"/>
              <a:t>+</a:t>
            </a:r>
            <a:r>
              <a:rPr lang="en-US"/>
              <a:t> into the cell</a:t>
            </a:r>
          </a:p>
        </p:txBody>
      </p:sp>
      <p:sp>
        <p:nvSpPr>
          <p:cNvPr id="1177604"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
        <p:nvSpPr>
          <p:cNvPr id="1177605"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585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5859"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4586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45861"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Basic Parts of a Cell</a:t>
            </a:r>
            <a:endParaRPr lang="en-US" sz="2800" baseline="0">
              <a:solidFill>
                <a:srgbClr val="FFCC00"/>
              </a:solidFill>
            </a:endParaRPr>
          </a:p>
        </p:txBody>
      </p:sp>
      <p:sp>
        <p:nvSpPr>
          <p:cNvPr id="1145862"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The three basic parts of a cell are the plasma membrane, the cytoplasm, and the nucleus.</a:t>
            </a:r>
            <a:endParaRPr lang="en-US" sz="2400" baseline="0">
              <a:solidFill>
                <a:srgbClr val="FFCC00"/>
              </a:solidFill>
            </a:endParaRPr>
          </a:p>
        </p:txBody>
      </p:sp>
      <p:sp>
        <p:nvSpPr>
          <p:cNvPr id="1145863"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pic>
        <p:nvPicPr>
          <p:cNvPr id="1145866" name="Picture 10" descr="13"/>
          <p:cNvPicPr>
            <a:picLocks noChangeAspect="1" noChangeArrowheads="1"/>
          </p:cNvPicPr>
          <p:nvPr/>
        </p:nvPicPr>
        <p:blipFill>
          <a:blip r:embed="rId4"/>
          <a:srcRect/>
          <a:stretch>
            <a:fillRect/>
          </a:stretch>
        </p:blipFill>
        <p:spPr bwMode="auto">
          <a:xfrm>
            <a:off x="1981200" y="2676525"/>
            <a:ext cx="5105400" cy="341947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5862">
                                            <p:txEl>
                                              <p:pRg st="0" end="0"/>
                                            </p:txEl>
                                          </p:spTgt>
                                        </p:tgtEl>
                                        <p:attrNameLst>
                                          <p:attrName>style.visibility</p:attrName>
                                        </p:attrNameLst>
                                      </p:cBhvr>
                                      <p:to>
                                        <p:strVal val="visible"/>
                                      </p:to>
                                    </p:set>
                                    <p:animEffect transition="in" filter="wipe(left)">
                                      <p:cBhvr>
                                        <p:cTn id="7" dur="500"/>
                                        <p:tgtEl>
                                          <p:spTgt spid="1145862">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4586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45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862" grpId="0" build="p" autoUpdateAnimBg="0"/>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p:txBody>
          <a:bodyPr/>
          <a:lstStyle/>
          <a:p>
            <a:r>
              <a:rPr lang="en-US"/>
              <a:t>Multiple Choice, </a:t>
            </a:r>
            <a:r>
              <a:rPr lang="en-US" b="0" i="1"/>
              <a:t>continued</a:t>
            </a:r>
          </a:p>
        </p:txBody>
      </p:sp>
      <p:sp>
        <p:nvSpPr>
          <p:cNvPr id="1125379" name="Rectangle 3"/>
          <p:cNvSpPr>
            <a:spLocks noGrp="1" noChangeArrowheads="1"/>
          </p:cNvSpPr>
          <p:nvPr>
            <p:ph type="body" idx="1"/>
          </p:nvPr>
        </p:nvSpPr>
        <p:spPr/>
        <p:txBody>
          <a:bodyPr/>
          <a:lstStyle/>
          <a:p>
            <a:pPr>
              <a:buFontTx/>
              <a:buNone/>
            </a:pPr>
            <a:r>
              <a:rPr lang="en-US"/>
              <a:t>4. Which process do some animal cells use to engulf, digest, and destroy invading bacteria?</a:t>
            </a:r>
          </a:p>
          <a:p>
            <a:pPr>
              <a:buFontTx/>
              <a:buNone/>
            </a:pPr>
            <a:r>
              <a:rPr lang="en-US">
                <a:solidFill>
                  <a:schemeClr val="bg1"/>
                </a:solidFill>
              </a:rPr>
              <a:t>	F. exocytosis</a:t>
            </a:r>
          </a:p>
          <a:p>
            <a:pPr>
              <a:buFontTx/>
              <a:buNone/>
            </a:pPr>
            <a:r>
              <a:rPr lang="en-US">
                <a:solidFill>
                  <a:schemeClr val="bg1"/>
                </a:solidFill>
              </a:rPr>
              <a:t>	G. pinocytosis</a:t>
            </a:r>
          </a:p>
          <a:p>
            <a:pPr>
              <a:buFontTx/>
              <a:buNone/>
            </a:pPr>
            <a:r>
              <a:rPr lang="en-US">
                <a:solidFill>
                  <a:schemeClr val="bg1"/>
                </a:solidFill>
              </a:rPr>
              <a:t>	H. phagocytosis</a:t>
            </a:r>
          </a:p>
          <a:p>
            <a:pPr>
              <a:buFontTx/>
              <a:buNone/>
            </a:pPr>
            <a:r>
              <a:rPr lang="en-US">
                <a:solidFill>
                  <a:schemeClr val="bg1"/>
                </a:solidFill>
              </a:rPr>
              <a:t>	J. All of the above</a:t>
            </a:r>
            <a:endParaRPr lang="en-US"/>
          </a:p>
        </p:txBody>
      </p:sp>
      <p:sp>
        <p:nvSpPr>
          <p:cNvPr id="112538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
        <p:nvSpPr>
          <p:cNvPr id="1125381"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lstStyle/>
          <a:p>
            <a:r>
              <a:rPr lang="en-US"/>
              <a:t>Multiple Choice, </a:t>
            </a:r>
            <a:r>
              <a:rPr lang="en-US" b="0" i="1"/>
              <a:t>continued</a:t>
            </a:r>
          </a:p>
        </p:txBody>
      </p:sp>
      <p:sp>
        <p:nvSpPr>
          <p:cNvPr id="1178627" name="Rectangle 3"/>
          <p:cNvSpPr>
            <a:spLocks noGrp="1" noChangeArrowheads="1"/>
          </p:cNvSpPr>
          <p:nvPr>
            <p:ph type="body" idx="1"/>
          </p:nvPr>
        </p:nvSpPr>
        <p:spPr/>
        <p:txBody>
          <a:bodyPr/>
          <a:lstStyle/>
          <a:p>
            <a:pPr>
              <a:buFontTx/>
              <a:buNone/>
            </a:pPr>
            <a:r>
              <a:rPr lang="en-US"/>
              <a:t>4. Which process do some animal cells use to engulf, digest, and destroy invading bacteria?</a:t>
            </a:r>
          </a:p>
          <a:p>
            <a:pPr>
              <a:buFontTx/>
              <a:buNone/>
            </a:pPr>
            <a:r>
              <a:rPr lang="en-US">
                <a:solidFill>
                  <a:schemeClr val="bg1"/>
                </a:solidFill>
              </a:rPr>
              <a:t>	F. exocytosis</a:t>
            </a:r>
          </a:p>
          <a:p>
            <a:pPr>
              <a:buFontTx/>
              <a:buNone/>
            </a:pPr>
            <a:r>
              <a:rPr lang="en-US">
                <a:solidFill>
                  <a:schemeClr val="bg1"/>
                </a:solidFill>
              </a:rPr>
              <a:t>	G. pinocytosis</a:t>
            </a:r>
          </a:p>
          <a:p>
            <a:pPr>
              <a:buFontTx/>
              <a:buNone/>
            </a:pPr>
            <a:r>
              <a:rPr lang="en-US"/>
              <a:t>	H. phagocytosis</a:t>
            </a:r>
            <a:endParaRPr lang="en-US">
              <a:solidFill>
                <a:schemeClr val="bg1"/>
              </a:solidFill>
            </a:endParaRPr>
          </a:p>
          <a:p>
            <a:pPr>
              <a:buFontTx/>
              <a:buNone/>
            </a:pPr>
            <a:r>
              <a:rPr lang="en-US">
                <a:solidFill>
                  <a:schemeClr val="bg1"/>
                </a:solidFill>
              </a:rPr>
              <a:t>	J. All of the above</a:t>
            </a:r>
            <a:endParaRPr lang="en-US"/>
          </a:p>
        </p:txBody>
      </p:sp>
      <p:sp>
        <p:nvSpPr>
          <p:cNvPr id="1178628"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
        <p:nvSpPr>
          <p:cNvPr id="1178629"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Multiple Choice, </a:t>
            </a:r>
            <a:r>
              <a:rPr lang="en-US" altLang="en-US" sz="2800" i="1" baseline="0">
                <a:solidFill>
                  <a:srgbClr val="FFCC00"/>
                </a:solidFill>
              </a:rPr>
              <a:t>continued</a:t>
            </a:r>
          </a:p>
        </p:txBody>
      </p:sp>
      <p:sp>
        <p:nvSpPr>
          <p:cNvPr id="1051651" name="Rectangle 3"/>
          <p:cNvSpPr>
            <a:spLocks noChangeArrowheads="1"/>
          </p:cNvSpPr>
          <p:nvPr/>
        </p:nvSpPr>
        <p:spPr bwMode="auto">
          <a:xfrm>
            <a:off x="4371975" y="1828800"/>
            <a:ext cx="4238625"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altLang="en-US" sz="2400" baseline="0">
                <a:solidFill>
                  <a:srgbClr val="FFCC00"/>
                </a:solidFill>
              </a:rPr>
              <a:t>5. Which line represents the diffusion of glucose through the lipid bilayer?</a:t>
            </a:r>
          </a:p>
          <a:p>
            <a:pPr marL="342900" indent="-342900">
              <a:spcBef>
                <a:spcPct val="20000"/>
              </a:spcBef>
              <a:buSzPct val="100000"/>
            </a:pPr>
            <a:r>
              <a:rPr lang="en-US" altLang="en-US" sz="2400" baseline="0">
                <a:solidFill>
                  <a:schemeClr val="bg1"/>
                </a:solidFill>
              </a:rPr>
              <a:t>	A. line X</a:t>
            </a:r>
          </a:p>
          <a:p>
            <a:pPr marL="342900" indent="-342900">
              <a:spcBef>
                <a:spcPct val="20000"/>
              </a:spcBef>
              <a:buSzPct val="100000"/>
            </a:pPr>
            <a:r>
              <a:rPr lang="en-US" altLang="en-US" sz="2400" baseline="0">
                <a:solidFill>
                  <a:schemeClr val="bg1"/>
                </a:solidFill>
              </a:rPr>
              <a:t>	B. line Y</a:t>
            </a:r>
          </a:p>
          <a:p>
            <a:pPr marL="342900" indent="-342900">
              <a:spcBef>
                <a:spcPct val="20000"/>
              </a:spcBef>
              <a:buSzPct val="100000"/>
            </a:pPr>
            <a:r>
              <a:rPr lang="en-US" altLang="en-US" sz="2400" baseline="0">
                <a:solidFill>
                  <a:schemeClr val="bg1"/>
                </a:solidFill>
              </a:rPr>
              <a:t>	C. both lines X and Y</a:t>
            </a:r>
          </a:p>
          <a:p>
            <a:pPr marL="342900" indent="-342900">
              <a:spcBef>
                <a:spcPct val="20000"/>
              </a:spcBef>
              <a:buSzPct val="100000"/>
            </a:pPr>
            <a:r>
              <a:rPr lang="en-US" altLang="en-US" sz="2400" baseline="0">
                <a:solidFill>
                  <a:schemeClr val="bg1"/>
                </a:solidFill>
              </a:rPr>
              <a:t>	D. neither line X nor Y</a:t>
            </a:r>
            <a:endParaRPr lang="en-US" altLang="en-US" sz="2000" baseline="0">
              <a:solidFill>
                <a:srgbClr val="FFCC00"/>
              </a:solidFill>
            </a:endParaRPr>
          </a:p>
        </p:txBody>
      </p:sp>
      <p:sp>
        <p:nvSpPr>
          <p:cNvPr id="105165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051655" name="Rectangle 7"/>
          <p:cNvSpPr>
            <a:spLocks noChangeArrowheads="1"/>
          </p:cNvSpPr>
          <p:nvPr/>
        </p:nvSpPr>
        <p:spPr bwMode="auto">
          <a:xfrm>
            <a:off x="838200" y="1828800"/>
            <a:ext cx="3533775" cy="2286000"/>
          </a:xfrm>
          <a:prstGeom prst="rect">
            <a:avLst/>
          </a:prstGeom>
          <a:noFill/>
          <a:ln w="12700">
            <a:noFill/>
            <a:miter lim="800000"/>
            <a:headEnd/>
            <a:tailEnd/>
          </a:ln>
          <a:effectLst/>
        </p:spPr>
        <p:txBody>
          <a:bodyPr>
            <a:prstTxWarp prst="textNoShape">
              <a:avLst/>
            </a:prstTxWarp>
            <a:spAutoFit/>
          </a:bodyPr>
          <a:lstStyle/>
          <a:p>
            <a:r>
              <a:rPr lang="en-US" altLang="en-US" sz="2000" baseline="0">
                <a:solidFill>
                  <a:srgbClr val="FFCC00"/>
                </a:solidFill>
                <a:latin typeface="Times" charset="0"/>
              </a:rPr>
              <a:t>The graph below shows</a:t>
            </a:r>
          </a:p>
          <a:p>
            <a:r>
              <a:rPr lang="en-US" altLang="en-US" sz="2000" baseline="0">
                <a:solidFill>
                  <a:srgbClr val="FFCC00"/>
                </a:solidFill>
                <a:latin typeface="Times" charset="0"/>
              </a:rPr>
              <a:t>the rate of glucose transport across a cell membrane</a:t>
            </a:r>
          </a:p>
          <a:p>
            <a:r>
              <a:rPr lang="en-US" altLang="en-US" sz="2000" baseline="0">
                <a:solidFill>
                  <a:srgbClr val="FFCC00"/>
                </a:solidFill>
                <a:latin typeface="Times" charset="0"/>
              </a:rPr>
              <a:t>versus the concentration gradient. Use the graph that</a:t>
            </a:r>
          </a:p>
          <a:p>
            <a:r>
              <a:rPr lang="en-US" altLang="en-US" sz="2000" baseline="0">
                <a:solidFill>
                  <a:srgbClr val="FFCC00"/>
                </a:solidFill>
                <a:latin typeface="Times" charset="0"/>
              </a:rPr>
              <a:t>follows to answer the question.</a:t>
            </a:r>
          </a:p>
          <a:p>
            <a:endParaRPr lang="en-US" altLang="en-US" sz="2400" baseline="0">
              <a:latin typeface="Times" charset="0"/>
            </a:endParaRPr>
          </a:p>
        </p:txBody>
      </p:sp>
      <p:sp>
        <p:nvSpPr>
          <p:cNvPr id="1051656"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pic>
        <p:nvPicPr>
          <p:cNvPr id="1051657" name="Picture 9" descr="43"/>
          <p:cNvPicPr>
            <a:picLocks noChangeAspect="1" noChangeArrowheads="1"/>
          </p:cNvPicPr>
          <p:nvPr/>
        </p:nvPicPr>
        <p:blipFill>
          <a:blip r:embed="rId3"/>
          <a:srcRect/>
          <a:stretch>
            <a:fillRect/>
          </a:stretch>
        </p:blipFill>
        <p:spPr bwMode="auto">
          <a:xfrm>
            <a:off x="914400" y="3829050"/>
            <a:ext cx="3200400" cy="1962150"/>
          </a:xfrm>
          <a:prstGeom prst="rect">
            <a:avLst/>
          </a:prstGeom>
          <a:noFill/>
        </p:spPr>
      </p:pic>
    </p:spTree>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79650"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Multiple Choice, </a:t>
            </a:r>
            <a:r>
              <a:rPr lang="en-US" altLang="en-US" sz="2800" i="1" baseline="0">
                <a:solidFill>
                  <a:srgbClr val="FFCC00"/>
                </a:solidFill>
              </a:rPr>
              <a:t>continued</a:t>
            </a:r>
          </a:p>
        </p:txBody>
      </p:sp>
      <p:sp>
        <p:nvSpPr>
          <p:cNvPr id="1179651" name="Rectangle 3"/>
          <p:cNvSpPr>
            <a:spLocks noChangeArrowheads="1"/>
          </p:cNvSpPr>
          <p:nvPr/>
        </p:nvSpPr>
        <p:spPr bwMode="auto">
          <a:xfrm>
            <a:off x="4371975" y="1828800"/>
            <a:ext cx="4238625"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altLang="en-US" sz="2400" baseline="0">
                <a:solidFill>
                  <a:srgbClr val="FFCC00"/>
                </a:solidFill>
              </a:rPr>
              <a:t>5. Which line represents the diffusion of glucose through the lipid bilayer?</a:t>
            </a:r>
          </a:p>
          <a:p>
            <a:pPr marL="342900" indent="-342900">
              <a:spcBef>
                <a:spcPct val="20000"/>
              </a:spcBef>
              <a:buSzPct val="100000"/>
            </a:pPr>
            <a:r>
              <a:rPr lang="en-US" altLang="en-US" sz="2400" baseline="0">
                <a:solidFill>
                  <a:schemeClr val="bg1"/>
                </a:solidFill>
              </a:rPr>
              <a:t>	A. line X</a:t>
            </a:r>
          </a:p>
          <a:p>
            <a:pPr marL="342900" indent="-342900">
              <a:spcBef>
                <a:spcPct val="20000"/>
              </a:spcBef>
              <a:buSzPct val="100000"/>
            </a:pPr>
            <a:r>
              <a:rPr lang="en-US" altLang="en-US" sz="2400" baseline="0">
                <a:solidFill>
                  <a:srgbClr val="FFCC00"/>
                </a:solidFill>
              </a:rPr>
              <a:t>	B. line Y</a:t>
            </a:r>
            <a:endParaRPr lang="en-US" altLang="en-US" sz="2400" baseline="0">
              <a:solidFill>
                <a:schemeClr val="bg1"/>
              </a:solidFill>
            </a:endParaRPr>
          </a:p>
          <a:p>
            <a:pPr marL="342900" indent="-342900">
              <a:spcBef>
                <a:spcPct val="20000"/>
              </a:spcBef>
              <a:buSzPct val="100000"/>
            </a:pPr>
            <a:r>
              <a:rPr lang="en-US" altLang="en-US" sz="2400" baseline="0">
                <a:solidFill>
                  <a:schemeClr val="bg1"/>
                </a:solidFill>
              </a:rPr>
              <a:t>	C. both lines X and Y</a:t>
            </a:r>
          </a:p>
          <a:p>
            <a:pPr marL="342900" indent="-342900">
              <a:spcBef>
                <a:spcPct val="20000"/>
              </a:spcBef>
              <a:buSzPct val="100000"/>
            </a:pPr>
            <a:r>
              <a:rPr lang="en-US" altLang="en-US" sz="2400" baseline="0">
                <a:solidFill>
                  <a:schemeClr val="bg1"/>
                </a:solidFill>
              </a:rPr>
              <a:t>	D. neither line X nor Y</a:t>
            </a:r>
            <a:endParaRPr lang="en-US" altLang="en-US" sz="2000" baseline="0">
              <a:solidFill>
                <a:srgbClr val="FFCC00"/>
              </a:solidFill>
            </a:endParaRPr>
          </a:p>
        </p:txBody>
      </p:sp>
      <p:sp>
        <p:nvSpPr>
          <p:cNvPr id="117965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79655" name="Rectangle 7"/>
          <p:cNvSpPr>
            <a:spLocks noChangeArrowheads="1"/>
          </p:cNvSpPr>
          <p:nvPr/>
        </p:nvSpPr>
        <p:spPr bwMode="auto">
          <a:xfrm>
            <a:off x="838200" y="1828800"/>
            <a:ext cx="3533775" cy="2286000"/>
          </a:xfrm>
          <a:prstGeom prst="rect">
            <a:avLst/>
          </a:prstGeom>
          <a:noFill/>
          <a:ln w="12700">
            <a:noFill/>
            <a:miter lim="800000"/>
            <a:headEnd/>
            <a:tailEnd/>
          </a:ln>
          <a:effectLst/>
        </p:spPr>
        <p:txBody>
          <a:bodyPr>
            <a:prstTxWarp prst="textNoShape">
              <a:avLst/>
            </a:prstTxWarp>
            <a:spAutoFit/>
          </a:bodyPr>
          <a:lstStyle/>
          <a:p>
            <a:r>
              <a:rPr lang="en-US" altLang="en-US" sz="2000" baseline="0">
                <a:solidFill>
                  <a:srgbClr val="FFCC00"/>
                </a:solidFill>
                <a:latin typeface="Times" charset="0"/>
              </a:rPr>
              <a:t>The graph below shows</a:t>
            </a:r>
          </a:p>
          <a:p>
            <a:r>
              <a:rPr lang="en-US" altLang="en-US" sz="2000" baseline="0">
                <a:solidFill>
                  <a:srgbClr val="FFCC00"/>
                </a:solidFill>
                <a:latin typeface="Times" charset="0"/>
              </a:rPr>
              <a:t>the rate of glucose transport across a cell membrane</a:t>
            </a:r>
          </a:p>
          <a:p>
            <a:r>
              <a:rPr lang="en-US" altLang="en-US" sz="2000" baseline="0">
                <a:solidFill>
                  <a:srgbClr val="FFCC00"/>
                </a:solidFill>
                <a:latin typeface="Times" charset="0"/>
              </a:rPr>
              <a:t>versus the concentration gradient. Use the graph that</a:t>
            </a:r>
          </a:p>
          <a:p>
            <a:r>
              <a:rPr lang="en-US" altLang="en-US" sz="2000" baseline="0">
                <a:solidFill>
                  <a:srgbClr val="FFCC00"/>
                </a:solidFill>
                <a:latin typeface="Times" charset="0"/>
              </a:rPr>
              <a:t>follows to answer the question.</a:t>
            </a:r>
          </a:p>
          <a:p>
            <a:endParaRPr lang="en-US" altLang="en-US" sz="2400" baseline="0">
              <a:latin typeface="Times" charset="0"/>
            </a:endParaRPr>
          </a:p>
        </p:txBody>
      </p:sp>
      <p:sp>
        <p:nvSpPr>
          <p:cNvPr id="1179656"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pic>
        <p:nvPicPr>
          <p:cNvPr id="1179657" name="Picture 9" descr="43"/>
          <p:cNvPicPr>
            <a:picLocks noChangeAspect="1" noChangeArrowheads="1"/>
          </p:cNvPicPr>
          <p:nvPr/>
        </p:nvPicPr>
        <p:blipFill>
          <a:blip r:embed="rId3"/>
          <a:srcRect/>
          <a:stretch>
            <a:fillRect/>
          </a:stretch>
        </p:blipFill>
        <p:spPr bwMode="auto">
          <a:xfrm>
            <a:off x="914400" y="3829050"/>
            <a:ext cx="3200400" cy="1962150"/>
          </a:xfrm>
          <a:prstGeom prst="rect">
            <a:avLst/>
          </a:prstGeom>
          <a:noFill/>
        </p:spPr>
      </p:pic>
    </p:spTree>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30498"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Multiple Choice, </a:t>
            </a:r>
            <a:r>
              <a:rPr lang="en-US" altLang="en-US" sz="2800" i="1" baseline="0">
                <a:solidFill>
                  <a:srgbClr val="FFCC00"/>
                </a:solidFill>
              </a:rPr>
              <a:t>continued</a:t>
            </a:r>
          </a:p>
        </p:txBody>
      </p:sp>
      <p:sp>
        <p:nvSpPr>
          <p:cNvPr id="1130499"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altLang="en-US" sz="2400" baseline="0">
                <a:solidFill>
                  <a:srgbClr val="FFCC00"/>
                </a:solidFill>
              </a:rPr>
              <a:t>6. passive transport : osmosis :: active transport :</a:t>
            </a:r>
          </a:p>
          <a:p>
            <a:pPr marL="342900" indent="-342900">
              <a:spcBef>
                <a:spcPct val="20000"/>
              </a:spcBef>
              <a:buSzPct val="100000"/>
            </a:pPr>
            <a:r>
              <a:rPr lang="en-US" altLang="en-US" sz="2400" baseline="0">
                <a:solidFill>
                  <a:schemeClr val="bg1"/>
                </a:solidFill>
              </a:rPr>
              <a:t>	F. cytolysis</a:t>
            </a:r>
          </a:p>
          <a:p>
            <a:pPr marL="342900" indent="-342900">
              <a:spcBef>
                <a:spcPct val="20000"/>
              </a:spcBef>
              <a:buSzPct val="100000"/>
            </a:pPr>
            <a:r>
              <a:rPr lang="en-US" altLang="en-US" sz="2400" baseline="0">
                <a:solidFill>
                  <a:schemeClr val="bg1"/>
                </a:solidFill>
              </a:rPr>
              <a:t>	G. diffusion</a:t>
            </a:r>
          </a:p>
          <a:p>
            <a:pPr marL="342900" indent="-342900">
              <a:spcBef>
                <a:spcPct val="20000"/>
              </a:spcBef>
              <a:buSzPct val="100000"/>
            </a:pPr>
            <a:r>
              <a:rPr lang="en-US" altLang="en-US" sz="2400" baseline="0">
                <a:solidFill>
                  <a:schemeClr val="bg1"/>
                </a:solidFill>
              </a:rPr>
              <a:t>	H. ion channel</a:t>
            </a:r>
          </a:p>
          <a:p>
            <a:pPr marL="342900" indent="-342900">
              <a:spcBef>
                <a:spcPct val="20000"/>
              </a:spcBef>
              <a:buSzPct val="100000"/>
            </a:pPr>
            <a:r>
              <a:rPr lang="en-US" altLang="en-US" sz="2400" baseline="0">
                <a:solidFill>
                  <a:schemeClr val="bg1"/>
                </a:solidFill>
              </a:rPr>
              <a:t>	J. endocytosis</a:t>
            </a:r>
            <a:endParaRPr lang="en-US" altLang="en-US" sz="2400" baseline="0">
              <a:solidFill>
                <a:srgbClr val="FFCC00"/>
              </a:solidFill>
            </a:endParaRPr>
          </a:p>
        </p:txBody>
      </p:sp>
      <p:sp>
        <p:nvSpPr>
          <p:cNvPr id="113050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30502"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Tree>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80674"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Multiple Choice, </a:t>
            </a:r>
            <a:r>
              <a:rPr lang="en-US" altLang="en-US" sz="2800" i="1" baseline="0">
                <a:solidFill>
                  <a:srgbClr val="FFCC00"/>
                </a:solidFill>
              </a:rPr>
              <a:t>continued</a:t>
            </a:r>
          </a:p>
        </p:txBody>
      </p:sp>
      <p:sp>
        <p:nvSpPr>
          <p:cNvPr id="1180675"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altLang="en-US" sz="2400" baseline="0">
                <a:solidFill>
                  <a:srgbClr val="FFCC00"/>
                </a:solidFill>
              </a:rPr>
              <a:t>6. passive transport : osmosis :: active transport :</a:t>
            </a:r>
          </a:p>
          <a:p>
            <a:pPr marL="342900" indent="-342900">
              <a:spcBef>
                <a:spcPct val="20000"/>
              </a:spcBef>
              <a:buSzPct val="100000"/>
            </a:pPr>
            <a:r>
              <a:rPr lang="en-US" altLang="en-US" sz="2400" baseline="0">
                <a:solidFill>
                  <a:schemeClr val="bg1"/>
                </a:solidFill>
              </a:rPr>
              <a:t>	F. cytolysis</a:t>
            </a:r>
          </a:p>
          <a:p>
            <a:pPr marL="342900" indent="-342900">
              <a:spcBef>
                <a:spcPct val="20000"/>
              </a:spcBef>
              <a:buSzPct val="100000"/>
            </a:pPr>
            <a:r>
              <a:rPr lang="en-US" altLang="en-US" sz="2400" baseline="0">
                <a:solidFill>
                  <a:schemeClr val="bg1"/>
                </a:solidFill>
              </a:rPr>
              <a:t>	G. diffusion</a:t>
            </a:r>
          </a:p>
          <a:p>
            <a:pPr marL="342900" indent="-342900">
              <a:spcBef>
                <a:spcPct val="20000"/>
              </a:spcBef>
              <a:buSzPct val="100000"/>
            </a:pPr>
            <a:r>
              <a:rPr lang="en-US" altLang="en-US" sz="2400" baseline="0">
                <a:solidFill>
                  <a:schemeClr val="bg1"/>
                </a:solidFill>
              </a:rPr>
              <a:t>	H. ion channel</a:t>
            </a:r>
          </a:p>
          <a:p>
            <a:pPr marL="342900" indent="-342900">
              <a:spcBef>
                <a:spcPct val="20000"/>
              </a:spcBef>
              <a:buSzPct val="100000"/>
            </a:pPr>
            <a:r>
              <a:rPr lang="en-US" altLang="en-US" sz="2400" baseline="0">
                <a:solidFill>
                  <a:srgbClr val="FFCC00"/>
                </a:solidFill>
              </a:rPr>
              <a:t>	J. endocytosis</a:t>
            </a:r>
          </a:p>
        </p:txBody>
      </p:sp>
      <p:sp>
        <p:nvSpPr>
          <p:cNvPr id="118067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80678"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Tree>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55746"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055747" name="Rectangle 3"/>
          <p:cNvSpPr>
            <a:spLocks noChangeArrowheads="1"/>
          </p:cNvSpPr>
          <p:nvPr/>
        </p:nvSpPr>
        <p:spPr bwMode="auto">
          <a:xfrm>
            <a:off x="4114800" y="1828800"/>
            <a:ext cx="44958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7. What form of cellular transport is being illustrated in the diagram?</a:t>
            </a:r>
          </a:p>
          <a:p>
            <a:pPr marL="342900" indent="-342900">
              <a:spcBef>
                <a:spcPct val="20000"/>
              </a:spcBef>
              <a:buSzPct val="100000"/>
            </a:pPr>
            <a:r>
              <a:rPr lang="en-US" sz="2400" baseline="0">
                <a:solidFill>
                  <a:schemeClr val="bg1"/>
                </a:solidFill>
              </a:rPr>
              <a:t>	A. osmosis</a:t>
            </a:r>
          </a:p>
          <a:p>
            <a:pPr marL="342900" indent="-342900">
              <a:spcBef>
                <a:spcPct val="20000"/>
              </a:spcBef>
              <a:buSzPct val="100000"/>
            </a:pPr>
            <a:r>
              <a:rPr lang="en-US" sz="2400" baseline="0">
                <a:solidFill>
                  <a:schemeClr val="bg1"/>
                </a:solidFill>
              </a:rPr>
              <a:t>	B. exocytosis</a:t>
            </a:r>
          </a:p>
          <a:p>
            <a:pPr marL="342900" indent="-342900">
              <a:spcBef>
                <a:spcPct val="20000"/>
              </a:spcBef>
              <a:buSzPct val="100000"/>
            </a:pPr>
            <a:r>
              <a:rPr lang="en-US" sz="2400" baseline="0">
                <a:solidFill>
                  <a:schemeClr val="bg1"/>
                </a:solidFill>
              </a:rPr>
              <a:t>	C. facilitated diffusion</a:t>
            </a:r>
          </a:p>
          <a:p>
            <a:pPr marL="342900" indent="-342900">
              <a:spcBef>
                <a:spcPct val="20000"/>
              </a:spcBef>
              <a:buSzPct val="100000"/>
            </a:pPr>
            <a:r>
              <a:rPr lang="en-US" sz="2400" baseline="0">
                <a:solidFill>
                  <a:schemeClr val="bg1"/>
                </a:solidFill>
              </a:rPr>
              <a:t>	D. a cell membrane pump</a:t>
            </a:r>
            <a:endParaRPr lang="en-US" sz="2000" baseline="0">
              <a:solidFill>
                <a:srgbClr val="FFCC00"/>
              </a:solidFill>
            </a:endParaRPr>
          </a:p>
        </p:txBody>
      </p:sp>
      <p:sp>
        <p:nvSpPr>
          <p:cNvPr id="105574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sp>
        <p:nvSpPr>
          <p:cNvPr id="1055751" name="Rectangle 7"/>
          <p:cNvSpPr>
            <a:spLocks noChangeArrowheads="1"/>
          </p:cNvSpPr>
          <p:nvPr/>
        </p:nvSpPr>
        <p:spPr bwMode="auto">
          <a:xfrm>
            <a:off x="838200" y="1828800"/>
            <a:ext cx="3276600" cy="1981200"/>
          </a:xfrm>
          <a:prstGeom prst="rect">
            <a:avLst/>
          </a:prstGeom>
          <a:noFill/>
          <a:ln w="12700">
            <a:noFill/>
            <a:miter lim="800000"/>
            <a:headEnd/>
            <a:tailEnd/>
          </a:ln>
          <a:effectLst/>
        </p:spPr>
        <p:txBody>
          <a:bodyPr>
            <a:prstTxWarp prst="textNoShape">
              <a:avLst/>
            </a:prstTxWarp>
            <a:spAutoFit/>
          </a:bodyPr>
          <a:lstStyle/>
          <a:p>
            <a:r>
              <a:rPr lang="en-US" sz="2000" baseline="0">
                <a:solidFill>
                  <a:srgbClr val="FFCC00"/>
                </a:solidFill>
                <a:latin typeface="Times" charset="0"/>
              </a:rPr>
              <a:t>The diagram below</a:t>
            </a:r>
          </a:p>
          <a:p>
            <a:r>
              <a:rPr lang="en-US" sz="2000" baseline="0">
                <a:solidFill>
                  <a:srgbClr val="FFCC00"/>
                </a:solidFill>
                <a:latin typeface="Times" charset="0"/>
              </a:rPr>
              <a:t>shows one form of cellular transport. Use the diagram</a:t>
            </a:r>
          </a:p>
          <a:p>
            <a:r>
              <a:rPr lang="en-US" sz="2000" baseline="0">
                <a:solidFill>
                  <a:srgbClr val="FFCC00"/>
                </a:solidFill>
                <a:latin typeface="Times" charset="0"/>
              </a:rPr>
              <a:t>to answer the question that follows.</a:t>
            </a:r>
            <a:endParaRPr lang="en-US" sz="2400" baseline="0">
              <a:solidFill>
                <a:srgbClr val="FFCC00"/>
              </a:solidFill>
              <a:latin typeface="Times" charset="0"/>
            </a:endParaRPr>
          </a:p>
          <a:p>
            <a:endParaRPr lang="en-US" sz="2400" baseline="0">
              <a:latin typeface="Times" charset="0"/>
            </a:endParaRPr>
          </a:p>
        </p:txBody>
      </p:sp>
      <p:sp>
        <p:nvSpPr>
          <p:cNvPr id="1055752"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pic>
        <p:nvPicPr>
          <p:cNvPr id="1055753" name="Picture 9" descr="47"/>
          <p:cNvPicPr>
            <a:picLocks noChangeAspect="1" noChangeArrowheads="1"/>
          </p:cNvPicPr>
          <p:nvPr/>
        </p:nvPicPr>
        <p:blipFill>
          <a:blip r:embed="rId3"/>
          <a:srcRect/>
          <a:stretch>
            <a:fillRect/>
          </a:stretch>
        </p:blipFill>
        <p:spPr bwMode="auto">
          <a:xfrm>
            <a:off x="762000" y="3581400"/>
            <a:ext cx="3200400" cy="1990725"/>
          </a:xfrm>
          <a:prstGeom prst="rect">
            <a:avLst/>
          </a:prstGeom>
          <a:noFill/>
        </p:spPr>
      </p:pic>
    </p:spTree>
  </p:cSld>
  <p:clrMapOvr>
    <a:masterClrMapping/>
  </p:clrMapOvr>
  <p:transition advClick="0"/>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81698"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Multiple Choice, </a:t>
            </a:r>
            <a:r>
              <a:rPr lang="en-US" altLang="en-US" sz="2800" i="1" baseline="0">
                <a:solidFill>
                  <a:srgbClr val="FFCC00"/>
                </a:solidFill>
              </a:rPr>
              <a:t>continued</a:t>
            </a:r>
          </a:p>
        </p:txBody>
      </p:sp>
      <p:sp>
        <p:nvSpPr>
          <p:cNvPr id="1181699" name="Rectangle 3"/>
          <p:cNvSpPr>
            <a:spLocks noChangeArrowheads="1"/>
          </p:cNvSpPr>
          <p:nvPr/>
        </p:nvSpPr>
        <p:spPr bwMode="auto">
          <a:xfrm>
            <a:off x="4114800" y="1828800"/>
            <a:ext cx="44958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altLang="en-US" sz="2400" baseline="0">
                <a:solidFill>
                  <a:srgbClr val="FFCC00"/>
                </a:solidFill>
              </a:rPr>
              <a:t>7. What form of cellular transport is being illustrated in the diagram?</a:t>
            </a:r>
          </a:p>
          <a:p>
            <a:pPr marL="342900" indent="-342900">
              <a:spcBef>
                <a:spcPct val="20000"/>
              </a:spcBef>
              <a:buSzPct val="100000"/>
            </a:pPr>
            <a:r>
              <a:rPr lang="en-US" altLang="en-US" sz="2400" baseline="0">
                <a:solidFill>
                  <a:schemeClr val="bg1"/>
                </a:solidFill>
              </a:rPr>
              <a:t>	A. osmosis</a:t>
            </a:r>
          </a:p>
          <a:p>
            <a:pPr marL="342900" indent="-342900">
              <a:spcBef>
                <a:spcPct val="20000"/>
              </a:spcBef>
              <a:buSzPct val="100000"/>
            </a:pPr>
            <a:r>
              <a:rPr lang="en-US" altLang="en-US" sz="2400" baseline="0">
                <a:solidFill>
                  <a:srgbClr val="FFCC00"/>
                </a:solidFill>
              </a:rPr>
              <a:t>	B. exocytosis</a:t>
            </a:r>
            <a:endParaRPr lang="en-US" altLang="en-US" sz="2400" baseline="0">
              <a:solidFill>
                <a:schemeClr val="bg1"/>
              </a:solidFill>
            </a:endParaRPr>
          </a:p>
          <a:p>
            <a:pPr marL="342900" indent="-342900">
              <a:spcBef>
                <a:spcPct val="20000"/>
              </a:spcBef>
              <a:buSzPct val="100000"/>
            </a:pPr>
            <a:r>
              <a:rPr lang="en-US" altLang="en-US" sz="2400" baseline="0">
                <a:solidFill>
                  <a:schemeClr val="bg1"/>
                </a:solidFill>
              </a:rPr>
              <a:t>	C. facilitated diffusion</a:t>
            </a:r>
          </a:p>
          <a:p>
            <a:pPr marL="342900" indent="-342900">
              <a:spcBef>
                <a:spcPct val="20000"/>
              </a:spcBef>
              <a:buSzPct val="100000"/>
            </a:pPr>
            <a:r>
              <a:rPr lang="en-US" altLang="en-US" sz="2400" baseline="0">
                <a:solidFill>
                  <a:schemeClr val="bg1"/>
                </a:solidFill>
              </a:rPr>
              <a:t>	D. a cell membrane pump</a:t>
            </a:r>
            <a:endParaRPr lang="en-US" altLang="en-US" sz="2000" baseline="0">
              <a:solidFill>
                <a:srgbClr val="FFCC00"/>
              </a:solidFill>
            </a:endParaRPr>
          </a:p>
        </p:txBody>
      </p:sp>
      <p:sp>
        <p:nvSpPr>
          <p:cNvPr id="1181700" name="Rectangle 4"/>
          <p:cNvSpPr>
            <a:spLocks noChangeArrowheads="1"/>
          </p:cNvSpPr>
          <p:nvPr/>
        </p:nvSpPr>
        <p:spPr bwMode="auto">
          <a:xfrm>
            <a:off x="1119188" y="152400"/>
            <a:ext cx="1868487"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81703" name="Rectangle 7"/>
          <p:cNvSpPr>
            <a:spLocks noChangeArrowheads="1"/>
          </p:cNvSpPr>
          <p:nvPr/>
        </p:nvSpPr>
        <p:spPr bwMode="auto">
          <a:xfrm>
            <a:off x="838200" y="1828800"/>
            <a:ext cx="3276600" cy="1981200"/>
          </a:xfrm>
          <a:prstGeom prst="rect">
            <a:avLst/>
          </a:prstGeom>
          <a:noFill/>
          <a:ln w="12700">
            <a:noFill/>
            <a:miter lim="800000"/>
            <a:headEnd/>
            <a:tailEnd/>
          </a:ln>
          <a:effectLst/>
        </p:spPr>
        <p:txBody>
          <a:bodyPr>
            <a:prstTxWarp prst="textNoShape">
              <a:avLst/>
            </a:prstTxWarp>
            <a:spAutoFit/>
          </a:bodyPr>
          <a:lstStyle/>
          <a:p>
            <a:r>
              <a:rPr lang="en-US" altLang="en-US" sz="2000" baseline="0">
                <a:solidFill>
                  <a:srgbClr val="FFCC00"/>
                </a:solidFill>
                <a:latin typeface="Times" charset="0"/>
              </a:rPr>
              <a:t>The diagram below</a:t>
            </a:r>
          </a:p>
          <a:p>
            <a:r>
              <a:rPr lang="en-US" altLang="en-US" sz="2000" baseline="0">
                <a:solidFill>
                  <a:srgbClr val="FFCC00"/>
                </a:solidFill>
                <a:latin typeface="Times" charset="0"/>
              </a:rPr>
              <a:t>shows one form of cellular transport. Use the diagram</a:t>
            </a:r>
          </a:p>
          <a:p>
            <a:r>
              <a:rPr lang="en-US" altLang="en-US" sz="2000" baseline="0">
                <a:solidFill>
                  <a:srgbClr val="FFCC00"/>
                </a:solidFill>
                <a:latin typeface="Times" charset="0"/>
              </a:rPr>
              <a:t>to answer the question that follows.</a:t>
            </a:r>
            <a:endParaRPr lang="en-US" altLang="en-US" sz="2400" baseline="0">
              <a:solidFill>
                <a:srgbClr val="FFCC00"/>
              </a:solidFill>
              <a:latin typeface="Times" charset="0"/>
            </a:endParaRPr>
          </a:p>
          <a:p>
            <a:endParaRPr lang="en-US" altLang="en-US" sz="2400" baseline="0">
              <a:latin typeface="Times" charset="0"/>
            </a:endParaRPr>
          </a:p>
        </p:txBody>
      </p:sp>
      <p:sp>
        <p:nvSpPr>
          <p:cNvPr id="1181704"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pic>
        <p:nvPicPr>
          <p:cNvPr id="1181705" name="Picture 9" descr="47"/>
          <p:cNvPicPr>
            <a:picLocks noChangeAspect="1" noChangeArrowheads="1"/>
          </p:cNvPicPr>
          <p:nvPr/>
        </p:nvPicPr>
        <p:blipFill>
          <a:blip r:embed="rId3"/>
          <a:srcRect/>
          <a:stretch>
            <a:fillRect/>
          </a:stretch>
        </p:blipFill>
        <p:spPr bwMode="auto">
          <a:xfrm>
            <a:off x="762000" y="3581400"/>
            <a:ext cx="3200400" cy="1990725"/>
          </a:xfrm>
          <a:prstGeom prst="rect">
            <a:avLst/>
          </a:prstGeom>
          <a:noFill/>
        </p:spPr>
      </p:pic>
    </p:spTree>
  </p:cSld>
  <p:clrMapOvr>
    <a:masterClrMapping/>
  </p:clrMapOvr>
  <p:transition advClick="0"/>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70082"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Short Response</a:t>
            </a:r>
          </a:p>
        </p:txBody>
      </p:sp>
      <p:sp>
        <p:nvSpPr>
          <p:cNvPr id="1070083"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altLang="en-US" sz="2400" baseline="0">
                <a:solidFill>
                  <a:srgbClr val="FFCC00"/>
                </a:solidFill>
              </a:rPr>
              <a:t>	When a cell takes in substances through endocytosis, the outside of the cell membrane becomes the inside of the vesicle.</a:t>
            </a:r>
          </a:p>
          <a:p>
            <a:pPr marL="342900" indent="-342900">
              <a:spcBef>
                <a:spcPct val="20000"/>
              </a:spcBef>
              <a:buSzPct val="100000"/>
            </a:pPr>
            <a:r>
              <a:rPr lang="en-US" altLang="en-US" sz="2400" baseline="0">
                <a:solidFill>
                  <a:srgbClr val="FFCC00"/>
                </a:solidFill>
              </a:rPr>
              <a:t>	What might this suggest about the structure of the cell membrane?</a:t>
            </a:r>
          </a:p>
        </p:txBody>
      </p:sp>
      <p:sp>
        <p:nvSpPr>
          <p:cNvPr id="107008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070086"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Tree>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Short Response</a:t>
            </a:r>
            <a:r>
              <a:rPr lang="en-US" altLang="en-US" sz="2800" i="1" baseline="0">
                <a:solidFill>
                  <a:srgbClr val="FFCC00"/>
                </a:solidFill>
              </a:rPr>
              <a:t>, continued</a:t>
            </a:r>
          </a:p>
        </p:txBody>
      </p:sp>
      <p:sp>
        <p:nvSpPr>
          <p:cNvPr id="1183747"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altLang="en-US" sz="2400" baseline="0">
                <a:solidFill>
                  <a:srgbClr val="FFCC00"/>
                </a:solidFill>
              </a:rPr>
              <a:t>	When a cell takes in substances through endocytosis, the outside of the cell membrane becomes the inside of the vesicle.</a:t>
            </a:r>
          </a:p>
          <a:p>
            <a:pPr marL="342900" indent="-342900">
              <a:spcBef>
                <a:spcPct val="20000"/>
              </a:spcBef>
              <a:buSzPct val="100000"/>
            </a:pPr>
            <a:r>
              <a:rPr lang="en-US" altLang="en-US" sz="2400" baseline="0">
                <a:solidFill>
                  <a:srgbClr val="FFCC00"/>
                </a:solidFill>
              </a:rPr>
              <a:t>	What might this suggest about the structure of the cell membrane?</a:t>
            </a:r>
          </a:p>
          <a:p>
            <a:pPr marL="342900" indent="-342900">
              <a:spcBef>
                <a:spcPct val="20000"/>
              </a:spcBef>
              <a:buSzPct val="100000"/>
            </a:pPr>
            <a:endParaRPr lang="en-US" altLang="en-US" sz="2400" baseline="0">
              <a:solidFill>
                <a:srgbClr val="FFCC00"/>
              </a:solidFill>
            </a:endParaRPr>
          </a:p>
          <a:p>
            <a:pPr marL="342900" indent="-342900">
              <a:spcBef>
                <a:spcPct val="20000"/>
              </a:spcBef>
              <a:buSzPct val="100000"/>
            </a:pPr>
            <a:r>
              <a:rPr lang="en-US" altLang="en-US" sz="2400" baseline="0">
                <a:solidFill>
                  <a:srgbClr val="FFCC00"/>
                </a:solidFill>
              </a:rPr>
              <a:t>	Answer: </a:t>
            </a:r>
          </a:p>
          <a:p>
            <a:pPr marL="342900" indent="-342900">
              <a:spcBef>
                <a:spcPct val="20000"/>
              </a:spcBef>
              <a:buSzPct val="100000"/>
            </a:pPr>
            <a:r>
              <a:rPr lang="en-US" altLang="en-US" sz="2400" baseline="0">
                <a:solidFill>
                  <a:schemeClr val="bg1"/>
                </a:solidFill>
              </a:rPr>
              <a:t>	This suggests that the cell membrane’s inner and outer layers have essentially the same structure and are, therefore, interchangeable.</a:t>
            </a:r>
            <a:endParaRPr lang="en-US" altLang="en-US" sz="2400" baseline="0">
              <a:solidFill>
                <a:srgbClr val="FFCC00"/>
              </a:solidFill>
            </a:endParaRPr>
          </a:p>
          <a:p>
            <a:pPr marL="342900" indent="-342900">
              <a:spcBef>
                <a:spcPct val="20000"/>
              </a:spcBef>
              <a:buSzPct val="100000"/>
            </a:pPr>
            <a:endParaRPr lang="en-US" altLang="en-US" sz="2400" baseline="0">
              <a:solidFill>
                <a:srgbClr val="FFCC00"/>
              </a:solidFill>
            </a:endParaRPr>
          </a:p>
        </p:txBody>
      </p:sp>
      <p:sp>
        <p:nvSpPr>
          <p:cNvPr id="118374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83750"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224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2243"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162244"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2245" name="Rectangle 5"/>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sz="2000" b="1" baseline="0">
              <a:solidFill>
                <a:schemeClr val="bg1"/>
              </a:solidFill>
            </a:endParaRPr>
          </a:p>
          <a:p>
            <a:endParaRPr lang="en-US" sz="2000" b="1" baseline="0">
              <a:solidFill>
                <a:schemeClr val="bg1"/>
              </a:solidFill>
            </a:endParaRPr>
          </a:p>
          <a:p>
            <a:r>
              <a:rPr lang="en-US" sz="2000" b="1" baseline="0">
                <a:solidFill>
                  <a:schemeClr val="bg1"/>
                </a:solidFill>
              </a:rPr>
              <a:t>Click below to watch the Visual Concept.</a:t>
            </a:r>
          </a:p>
        </p:txBody>
      </p:sp>
      <p:pic>
        <p:nvPicPr>
          <p:cNvPr id="1162246" name="Picture 6"/>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162247" name="Rectangle 7"/>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sz="1800" b="1" baseline="0">
                <a:solidFill>
                  <a:srgbClr val="000099"/>
                </a:solidFill>
              </a:rPr>
              <a:t>Visual Concept</a:t>
            </a:r>
          </a:p>
        </p:txBody>
      </p:sp>
      <p:sp>
        <p:nvSpPr>
          <p:cNvPr id="1162249" name="Rectangle 9"/>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Internal Organization of a Cell</a:t>
            </a:r>
            <a:endParaRPr lang="en-US" sz="2800" baseline="0">
              <a:solidFill>
                <a:srgbClr val="FFCC00"/>
              </a:solidFill>
            </a:endParaRPr>
          </a:p>
        </p:txBody>
      </p:sp>
      <p:sp>
        <p:nvSpPr>
          <p:cNvPr id="1162250" name="Text Box 10"/>
          <p:cNvSpPr txBox="1">
            <a:spLocks noChangeArrowheads="1"/>
          </p:cNvSpPr>
          <p:nvPr/>
        </p:nvSpPr>
        <p:spPr bwMode="auto">
          <a:xfrm>
            <a:off x="3505200" y="0"/>
            <a:ext cx="48768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62251" name="Rectangle 11">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72130"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Extended Response</a:t>
            </a:r>
          </a:p>
        </p:txBody>
      </p:sp>
      <p:sp>
        <p:nvSpPr>
          <p:cNvPr id="1072131" name="Rectangle 3"/>
          <p:cNvSpPr>
            <a:spLocks noChangeArrowheads="1"/>
          </p:cNvSpPr>
          <p:nvPr/>
        </p:nvSpPr>
        <p:spPr bwMode="auto">
          <a:xfrm>
            <a:off x="711200" y="1828800"/>
            <a:ext cx="79756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altLang="en-US" sz="2400" baseline="0">
                <a:solidFill>
                  <a:srgbClr val="FFCC00"/>
                </a:solidFill>
              </a:rPr>
              <a:t>	Some cells have carrier proteins that transport sugar molecules and hydrogen ions into the cytosol at the same time. These proteins move sugar up their gradient as hydrogen ions move down their gradient.</a:t>
            </a:r>
          </a:p>
          <a:p>
            <a:pPr marL="342900" indent="-342900">
              <a:spcBef>
                <a:spcPct val="20000"/>
              </a:spcBef>
              <a:buSzPct val="100000"/>
            </a:pPr>
            <a:r>
              <a:rPr lang="en-US" altLang="en-US" sz="2400" baseline="0">
                <a:solidFill>
                  <a:srgbClr val="FFCC00"/>
                </a:solidFill>
              </a:rPr>
              <a:t>	</a:t>
            </a:r>
            <a:r>
              <a:rPr lang="en-US" altLang="en-US" sz="2400" i="1" baseline="0">
                <a:solidFill>
                  <a:schemeClr val="bg1"/>
                </a:solidFill>
              </a:rPr>
              <a:t>Part A</a:t>
            </a:r>
            <a:r>
              <a:rPr lang="en-US" altLang="en-US" sz="2400" baseline="0">
                <a:solidFill>
                  <a:srgbClr val="FFCC00"/>
                </a:solidFill>
              </a:rPr>
              <a:t> How would the transport of sugar into these 		cells affect the pH of the cells’ external 			environment? </a:t>
            </a:r>
          </a:p>
          <a:p>
            <a:pPr marL="342900" indent="-342900">
              <a:spcBef>
                <a:spcPct val="20000"/>
              </a:spcBef>
              <a:buSzPct val="100000"/>
            </a:pPr>
            <a:r>
              <a:rPr lang="en-US" altLang="en-US" sz="2400" baseline="0">
                <a:solidFill>
                  <a:schemeClr val="bg1"/>
                </a:solidFill>
              </a:rPr>
              <a:t>	</a:t>
            </a:r>
            <a:r>
              <a:rPr lang="en-US" altLang="en-US" sz="2400" i="1" baseline="0">
                <a:solidFill>
                  <a:schemeClr val="bg1"/>
                </a:solidFill>
              </a:rPr>
              <a:t>Part B</a:t>
            </a:r>
            <a:r>
              <a:rPr lang="en-US" altLang="en-US" sz="2400" baseline="0">
                <a:solidFill>
                  <a:srgbClr val="FFCC00"/>
                </a:solidFill>
              </a:rPr>
              <a:t> What would happen to the transport of sugar if 	hydrogen ions were removed from the external 		environment?</a:t>
            </a:r>
          </a:p>
          <a:p>
            <a:pPr marL="342900" indent="-342900">
              <a:spcBef>
                <a:spcPct val="20000"/>
              </a:spcBef>
              <a:buSzPct val="100000"/>
            </a:pPr>
            <a:r>
              <a:rPr lang="en-US" altLang="en-US" sz="2400" baseline="0">
                <a:solidFill>
                  <a:srgbClr val="FFCC00"/>
                </a:solidFill>
              </a:rPr>
              <a:t>	</a:t>
            </a:r>
          </a:p>
        </p:txBody>
      </p:sp>
      <p:sp>
        <p:nvSpPr>
          <p:cNvPr id="107213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072134"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Tree>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74178"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Extended Response</a:t>
            </a:r>
            <a:r>
              <a:rPr lang="en-US" altLang="en-US" sz="2800" i="1" baseline="0">
                <a:solidFill>
                  <a:srgbClr val="FFCC00"/>
                </a:solidFill>
              </a:rPr>
              <a:t>, continued</a:t>
            </a:r>
            <a:endParaRPr lang="en-US" altLang="en-US" sz="2800" b="1" baseline="0">
              <a:solidFill>
                <a:srgbClr val="FFCC00"/>
              </a:solidFill>
            </a:endParaRPr>
          </a:p>
        </p:txBody>
      </p:sp>
      <p:sp>
        <p:nvSpPr>
          <p:cNvPr id="1074179"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lnSpc>
                <a:spcPct val="90000"/>
              </a:lnSpc>
              <a:spcBef>
                <a:spcPct val="20000"/>
              </a:spcBef>
              <a:buSzPct val="100000"/>
            </a:pPr>
            <a:r>
              <a:rPr lang="en-US" altLang="en-US" sz="2400" baseline="0">
                <a:solidFill>
                  <a:srgbClr val="FFCC00"/>
                </a:solidFill>
              </a:rPr>
              <a:t>Answer:</a:t>
            </a:r>
          </a:p>
          <a:p>
            <a:pPr marL="342900" indent="-342900">
              <a:lnSpc>
                <a:spcPct val="90000"/>
              </a:lnSpc>
              <a:spcBef>
                <a:spcPct val="20000"/>
              </a:spcBef>
              <a:buSzPct val="100000"/>
            </a:pPr>
            <a:r>
              <a:rPr lang="en-US" altLang="en-US" sz="2400" i="1" baseline="0">
                <a:solidFill>
                  <a:srgbClr val="FFCC00"/>
                </a:solidFill>
              </a:rPr>
              <a:t>Part A </a:t>
            </a:r>
            <a:r>
              <a:rPr lang="en-US" altLang="en-US" sz="2400" baseline="0">
                <a:solidFill>
                  <a:schemeClr val="bg1"/>
                </a:solidFill>
              </a:rPr>
              <a:t>Because H</a:t>
            </a:r>
            <a:r>
              <a:rPr lang="en-US" altLang="en-US" sz="2400" baseline="30000">
                <a:solidFill>
                  <a:schemeClr val="bg1"/>
                </a:solidFill>
              </a:rPr>
              <a:t>+</a:t>
            </a:r>
            <a:r>
              <a:rPr lang="en-US" altLang="en-US" sz="2400" baseline="0">
                <a:solidFill>
                  <a:schemeClr val="bg1"/>
                </a:solidFill>
              </a:rPr>
              <a:t> ions move into the cells with the sugar molecules, the transport of sugar into the cells would lower the concentration of H</a:t>
            </a:r>
            <a:r>
              <a:rPr lang="en-US" altLang="en-US" sz="2400" baseline="30000">
                <a:solidFill>
                  <a:schemeClr val="bg1"/>
                </a:solidFill>
              </a:rPr>
              <a:t>+</a:t>
            </a:r>
            <a:r>
              <a:rPr lang="en-US" altLang="en-US" sz="2400" baseline="0">
                <a:solidFill>
                  <a:schemeClr val="bg1"/>
                </a:solidFill>
              </a:rPr>
              <a:t> ions in the external environment, raising the pH.</a:t>
            </a:r>
          </a:p>
          <a:p>
            <a:pPr marL="342900" indent="-342900">
              <a:lnSpc>
                <a:spcPct val="90000"/>
              </a:lnSpc>
              <a:spcBef>
                <a:spcPct val="20000"/>
              </a:spcBef>
              <a:buSzPct val="100000"/>
            </a:pPr>
            <a:r>
              <a:rPr lang="en-US" altLang="en-US" sz="2400" i="1" baseline="0">
                <a:solidFill>
                  <a:srgbClr val="FFCC00"/>
                </a:solidFill>
              </a:rPr>
              <a:t>Part B </a:t>
            </a:r>
            <a:r>
              <a:rPr lang="en-US" altLang="en-US" sz="2400" baseline="0">
                <a:solidFill>
                  <a:schemeClr val="bg1"/>
                </a:solidFill>
              </a:rPr>
              <a:t>Removing H</a:t>
            </a:r>
            <a:r>
              <a:rPr lang="en-US" altLang="en-US" sz="2400" baseline="30000">
                <a:solidFill>
                  <a:schemeClr val="bg1"/>
                </a:solidFill>
              </a:rPr>
              <a:t>+</a:t>
            </a:r>
            <a:r>
              <a:rPr lang="en-US" altLang="en-US" sz="2400" baseline="0">
                <a:solidFill>
                  <a:schemeClr val="bg1"/>
                </a:solidFill>
              </a:rPr>
              <a:t> ions from the external environment would stop the entry of sugar into the cells by this mechanism.</a:t>
            </a:r>
            <a:endParaRPr lang="en-US" altLang="en-US" sz="2400" baseline="0">
              <a:solidFill>
                <a:srgbClr val="FFCC00"/>
              </a:solidFill>
            </a:endParaRPr>
          </a:p>
        </p:txBody>
      </p:sp>
      <p:sp>
        <p:nvSpPr>
          <p:cNvPr id="107418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074182"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Standardized Test Prep</a:t>
            </a:r>
          </a:p>
        </p:txBody>
      </p:sp>
    </p:spTree>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33922" name="Text Box 2"/>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233923"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33924" name="Rectangle 4"/>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t>Cell Diversity</a:t>
            </a:r>
            <a:endParaRPr lang="en-US" sz="2800" baseline="0"/>
          </a:p>
        </p:txBody>
      </p:sp>
      <p:sp>
        <p:nvSpPr>
          <p:cNvPr id="1233926" name="Rectangle 6"/>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pic>
        <p:nvPicPr>
          <p:cNvPr id="1233928" name="Picture 8" descr="11"/>
          <p:cNvPicPr>
            <a:picLocks noChangeAspect="1" noChangeArrowheads="1"/>
          </p:cNvPicPr>
          <p:nvPr/>
        </p:nvPicPr>
        <p:blipFill>
          <a:blip r:embed="rId3"/>
          <a:srcRect/>
          <a:stretch>
            <a:fillRect/>
          </a:stretch>
        </p:blipFill>
        <p:spPr bwMode="auto">
          <a:xfrm>
            <a:off x="685800" y="1768475"/>
            <a:ext cx="8001000" cy="4262438"/>
          </a:xfrm>
          <a:prstGeom prst="rect">
            <a:avLst/>
          </a:prstGeom>
          <a:noFill/>
        </p:spPr>
      </p:pic>
    </p:spTree>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35971"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23597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35973"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t>Cell Diversity</a:t>
            </a:r>
            <a:endParaRPr lang="en-US" sz="2800" baseline="0"/>
          </a:p>
        </p:txBody>
      </p:sp>
      <p:sp>
        <p:nvSpPr>
          <p:cNvPr id="1235975"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pic>
        <p:nvPicPr>
          <p:cNvPr id="1235976" name="Picture 8" descr="12"/>
          <p:cNvPicPr>
            <a:picLocks noChangeAspect="1" noChangeArrowheads="1"/>
          </p:cNvPicPr>
          <p:nvPr/>
        </p:nvPicPr>
        <p:blipFill>
          <a:blip r:embed="rId3"/>
          <a:srcRect/>
          <a:stretch>
            <a:fillRect/>
          </a:stretch>
        </p:blipFill>
        <p:spPr bwMode="auto">
          <a:xfrm>
            <a:off x="609600" y="2057400"/>
            <a:ext cx="8001000" cy="3355975"/>
          </a:xfrm>
          <a:prstGeom prst="rect">
            <a:avLst/>
          </a:prstGeom>
          <a:noFill/>
        </p:spPr>
      </p:pic>
    </p:spTree>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38024" name="Picture 8" descr="13"/>
          <p:cNvPicPr>
            <a:picLocks noChangeAspect="1" noChangeArrowheads="1"/>
          </p:cNvPicPr>
          <p:nvPr/>
        </p:nvPicPr>
        <p:blipFill>
          <a:blip r:embed="rId3"/>
          <a:srcRect/>
          <a:stretch>
            <a:fillRect/>
          </a:stretch>
        </p:blipFill>
        <p:spPr bwMode="auto">
          <a:xfrm>
            <a:off x="1119188" y="1027113"/>
            <a:ext cx="7567612" cy="5068887"/>
          </a:xfrm>
          <a:prstGeom prst="rect">
            <a:avLst/>
          </a:prstGeom>
          <a:noFill/>
        </p:spPr>
      </p:pic>
      <p:sp>
        <p:nvSpPr>
          <p:cNvPr id="1238019"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23802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38021" name="Rectangle 5"/>
          <p:cNvSpPr>
            <a:spLocks noChangeArrowheads="1"/>
          </p:cNvSpPr>
          <p:nvPr/>
        </p:nvSpPr>
        <p:spPr bwMode="auto">
          <a:xfrm>
            <a:off x="685800" y="1219200"/>
            <a:ext cx="2301875" cy="609600"/>
          </a:xfrm>
          <a:prstGeom prst="rect">
            <a:avLst/>
          </a:prstGeom>
          <a:noFill/>
          <a:ln w="12700">
            <a:noFill/>
            <a:miter lim="800000"/>
            <a:headEnd/>
            <a:tailEnd/>
          </a:ln>
          <a:effectLst/>
        </p:spPr>
        <p:txBody>
          <a:bodyPr anchor="ctr">
            <a:prstTxWarp prst="textNoShape">
              <a:avLst/>
            </a:prstTxWarp>
          </a:bodyPr>
          <a:lstStyle/>
          <a:p>
            <a:r>
              <a:rPr lang="en-US" sz="2800" b="1" baseline="0"/>
              <a:t>Basic Parts of a Cell</a:t>
            </a:r>
            <a:endParaRPr lang="en-US" sz="2800" baseline="0"/>
          </a:p>
        </p:txBody>
      </p:sp>
      <p:sp>
        <p:nvSpPr>
          <p:cNvPr id="1238023"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40072" name="Picture 8" descr="18"/>
          <p:cNvPicPr>
            <a:picLocks noChangeAspect="1" noChangeArrowheads="1"/>
          </p:cNvPicPr>
          <p:nvPr/>
        </p:nvPicPr>
        <p:blipFill>
          <a:blip r:embed="rId3"/>
          <a:srcRect/>
          <a:stretch>
            <a:fillRect/>
          </a:stretch>
        </p:blipFill>
        <p:spPr bwMode="auto">
          <a:xfrm>
            <a:off x="2133600" y="1047750"/>
            <a:ext cx="5943600" cy="5048250"/>
          </a:xfrm>
          <a:prstGeom prst="rect">
            <a:avLst/>
          </a:prstGeom>
          <a:noFill/>
        </p:spPr>
      </p:pic>
      <p:sp>
        <p:nvSpPr>
          <p:cNvPr id="1240067"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24006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40069" name="Rectangle 5"/>
          <p:cNvSpPr>
            <a:spLocks noChangeArrowheads="1"/>
          </p:cNvSpPr>
          <p:nvPr/>
        </p:nvSpPr>
        <p:spPr bwMode="auto">
          <a:xfrm>
            <a:off x="838200" y="1295400"/>
            <a:ext cx="3124200" cy="609600"/>
          </a:xfrm>
          <a:prstGeom prst="rect">
            <a:avLst/>
          </a:prstGeom>
          <a:noFill/>
          <a:ln w="12700">
            <a:noFill/>
            <a:miter lim="800000"/>
            <a:headEnd/>
            <a:tailEnd/>
          </a:ln>
          <a:effectLst/>
        </p:spPr>
        <p:txBody>
          <a:bodyPr anchor="ctr">
            <a:prstTxWarp prst="textNoShape">
              <a:avLst/>
            </a:prstTxWarp>
          </a:bodyPr>
          <a:lstStyle/>
          <a:p>
            <a:r>
              <a:rPr lang="en-US" sz="2800" b="1" baseline="0"/>
              <a:t>Two Basic Types of Cells</a:t>
            </a:r>
            <a:endParaRPr lang="en-US" sz="2800" baseline="0"/>
          </a:p>
        </p:txBody>
      </p:sp>
      <p:sp>
        <p:nvSpPr>
          <p:cNvPr id="1240071"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42115"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24211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42117"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t>Cellular Organization</a:t>
            </a:r>
            <a:endParaRPr lang="en-US" sz="2800" baseline="0"/>
          </a:p>
        </p:txBody>
      </p:sp>
      <p:sp>
        <p:nvSpPr>
          <p:cNvPr id="1242119"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pic>
        <p:nvPicPr>
          <p:cNvPr id="1242120" name="Picture 8" descr="21"/>
          <p:cNvPicPr>
            <a:picLocks noChangeAspect="1" noChangeArrowheads="1"/>
          </p:cNvPicPr>
          <p:nvPr/>
        </p:nvPicPr>
        <p:blipFill>
          <a:blip r:embed="rId3"/>
          <a:srcRect/>
          <a:stretch>
            <a:fillRect/>
          </a:stretch>
        </p:blipFill>
        <p:spPr bwMode="auto">
          <a:xfrm>
            <a:off x="666750" y="2438400"/>
            <a:ext cx="8020050" cy="2657475"/>
          </a:xfrm>
          <a:prstGeom prst="rect">
            <a:avLst/>
          </a:prstGeom>
          <a:noFill/>
        </p:spPr>
      </p:pic>
    </p:spTree>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44163"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44164" name="Rectangle 4"/>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t>Plasma Membrane</a:t>
            </a:r>
            <a:endParaRPr lang="en-US" sz="2800" baseline="0"/>
          </a:p>
        </p:txBody>
      </p:sp>
      <p:sp>
        <p:nvSpPr>
          <p:cNvPr id="1244166" name="Rectangle 6"/>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244167" name="Text Box 7"/>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pic>
        <p:nvPicPr>
          <p:cNvPr id="1244168" name="Picture 8" descr="26"/>
          <p:cNvPicPr>
            <a:picLocks noChangeAspect="1" noChangeArrowheads="1"/>
          </p:cNvPicPr>
          <p:nvPr/>
        </p:nvPicPr>
        <p:blipFill>
          <a:blip r:embed="rId3"/>
          <a:srcRect/>
          <a:stretch>
            <a:fillRect/>
          </a:stretch>
        </p:blipFill>
        <p:spPr bwMode="auto">
          <a:xfrm>
            <a:off x="685800" y="1828800"/>
            <a:ext cx="8001000" cy="4054475"/>
          </a:xfrm>
          <a:prstGeom prst="rect">
            <a:avLst/>
          </a:prstGeom>
          <a:noFill/>
        </p:spPr>
      </p:pic>
    </p:spTree>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46211"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46212" name="Rectangle 4"/>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t>Mitochondria</a:t>
            </a:r>
            <a:endParaRPr lang="en-US" sz="2800" baseline="0"/>
          </a:p>
        </p:txBody>
      </p:sp>
      <p:sp>
        <p:nvSpPr>
          <p:cNvPr id="1246214" name="Rectangle 6"/>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246215" name="Text Box 7"/>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pic>
        <p:nvPicPr>
          <p:cNvPr id="1246216" name="Picture 8" descr="32"/>
          <p:cNvPicPr>
            <a:picLocks noChangeAspect="1" noChangeArrowheads="1"/>
          </p:cNvPicPr>
          <p:nvPr/>
        </p:nvPicPr>
        <p:blipFill>
          <a:blip r:embed="rId3"/>
          <a:srcRect/>
          <a:stretch>
            <a:fillRect/>
          </a:stretch>
        </p:blipFill>
        <p:spPr bwMode="auto">
          <a:xfrm>
            <a:off x="609600" y="1981200"/>
            <a:ext cx="8077200" cy="3795713"/>
          </a:xfrm>
          <a:prstGeom prst="rect">
            <a:avLst/>
          </a:prstGeom>
          <a:noFill/>
        </p:spPr>
      </p:pic>
    </p:spTree>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48263" name="Picture 7" descr="49"/>
          <p:cNvPicPr>
            <a:picLocks noChangeAspect="1" noChangeArrowheads="1"/>
          </p:cNvPicPr>
          <p:nvPr/>
        </p:nvPicPr>
        <p:blipFill>
          <a:blip r:embed="rId3"/>
          <a:srcRect/>
          <a:stretch>
            <a:fillRect/>
          </a:stretch>
        </p:blipFill>
        <p:spPr bwMode="auto">
          <a:xfrm>
            <a:off x="1676400" y="990600"/>
            <a:ext cx="5867400" cy="5172075"/>
          </a:xfrm>
          <a:prstGeom prst="rect">
            <a:avLst/>
          </a:prstGeom>
          <a:noFill/>
        </p:spPr>
      </p:pic>
      <p:sp>
        <p:nvSpPr>
          <p:cNvPr id="1248259"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48260"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t>Plant Cells</a:t>
            </a:r>
            <a:endParaRPr lang="en-US" sz="2800" baseline="0"/>
          </a:p>
        </p:txBody>
      </p:sp>
      <p:sp>
        <p:nvSpPr>
          <p:cNvPr id="1248262" name="Text Box 6"/>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790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7907"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4790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47909"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Basic Parts of a Cell, </a:t>
            </a:r>
            <a:r>
              <a:rPr lang="en-US" sz="2800" i="1" baseline="0">
                <a:solidFill>
                  <a:srgbClr val="FFCC00"/>
                </a:solidFill>
              </a:rPr>
              <a:t>continued</a:t>
            </a:r>
            <a:endParaRPr lang="en-US" sz="2800" baseline="0">
              <a:solidFill>
                <a:srgbClr val="FFCC00"/>
              </a:solidFill>
            </a:endParaRPr>
          </a:p>
        </p:txBody>
      </p:sp>
      <p:sp>
        <p:nvSpPr>
          <p:cNvPr id="1147910"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Plasma Membrane</a:t>
            </a:r>
          </a:p>
          <a:p>
            <a:pPr marL="742950" lvl="1" indent="-285750">
              <a:spcBef>
                <a:spcPct val="20000"/>
              </a:spcBef>
              <a:buSzPct val="100000"/>
              <a:buFontTx/>
              <a:buChar char="–"/>
            </a:pPr>
            <a:r>
              <a:rPr lang="en-US" sz="2400" baseline="0">
                <a:solidFill>
                  <a:schemeClr val="bg1"/>
                </a:solidFill>
                <a:ea typeface="ＭＳ Ｐゴシック" charset="-128"/>
              </a:rPr>
              <a:t>The cell’s outer boundary, called the</a:t>
            </a:r>
            <a:r>
              <a:rPr lang="en-US" sz="2400" baseline="0">
                <a:solidFill>
                  <a:srgbClr val="FFCC00"/>
                </a:solidFill>
                <a:ea typeface="ＭＳ Ｐゴシック" charset="-128"/>
              </a:rPr>
              <a:t> </a:t>
            </a:r>
            <a:r>
              <a:rPr lang="en-US" sz="2400" b="1" baseline="0">
                <a:solidFill>
                  <a:srgbClr val="FFCC00"/>
                </a:solidFill>
                <a:ea typeface="ＭＳ Ｐゴシック" charset="-128"/>
              </a:rPr>
              <a:t>plasma membrane</a:t>
            </a:r>
            <a:r>
              <a:rPr lang="en-US" sz="2400" baseline="0">
                <a:solidFill>
                  <a:srgbClr val="FFCC00"/>
                </a:solidFill>
                <a:ea typeface="ＭＳ Ｐゴシック" charset="-128"/>
              </a:rPr>
              <a:t> </a:t>
            </a:r>
            <a:r>
              <a:rPr lang="en-US" sz="2400" baseline="0">
                <a:solidFill>
                  <a:schemeClr val="bg1"/>
                </a:solidFill>
                <a:ea typeface="ＭＳ Ｐゴシック" charset="-128"/>
              </a:rPr>
              <a:t>(or the cell membrane), covers a cell’s surface and acts as a barrier between the inside and the outside of a cell.</a:t>
            </a:r>
            <a:r>
              <a:rPr lang="en-US" sz="2400" baseline="0">
                <a:solidFill>
                  <a:srgbClr val="FFCC00"/>
                </a:solidFill>
                <a:ea typeface="ＭＳ Ｐゴシック" charset="-128"/>
              </a:rPr>
              <a:t> </a:t>
            </a:r>
          </a:p>
        </p:txBody>
      </p:sp>
      <p:sp>
        <p:nvSpPr>
          <p:cNvPr id="1147911"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7910">
                                            <p:txEl>
                                              <p:pRg st="0" end="0"/>
                                            </p:txEl>
                                          </p:spTgt>
                                        </p:tgtEl>
                                        <p:attrNameLst>
                                          <p:attrName>style.visibility</p:attrName>
                                        </p:attrNameLst>
                                      </p:cBhvr>
                                      <p:to>
                                        <p:strVal val="visible"/>
                                      </p:to>
                                    </p:set>
                                    <p:animEffect transition="in" filter="wipe(left)">
                                      <p:cBhvr>
                                        <p:cTn id="7" dur="500"/>
                                        <p:tgtEl>
                                          <p:spTgt spid="114791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7910">
                                            <p:txEl>
                                              <p:pRg st="1" end="1"/>
                                            </p:txEl>
                                          </p:spTgt>
                                        </p:tgtEl>
                                        <p:attrNameLst>
                                          <p:attrName>style.visibility</p:attrName>
                                        </p:attrNameLst>
                                      </p:cBhvr>
                                      <p:to>
                                        <p:strVal val="visible"/>
                                      </p:to>
                                    </p:set>
                                    <p:animEffect transition="in" filter="wipe(left)">
                                      <p:cBhvr>
                                        <p:cTn id="10" dur="500"/>
                                        <p:tgtEl>
                                          <p:spTgt spid="1147910">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4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910"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995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9955"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4995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49957"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Basic Parts of a Cell, </a:t>
            </a:r>
            <a:r>
              <a:rPr lang="en-US" sz="2800" i="1" baseline="0">
                <a:solidFill>
                  <a:srgbClr val="FFCC00"/>
                </a:solidFill>
              </a:rPr>
              <a:t>continued</a:t>
            </a:r>
            <a:endParaRPr lang="en-US" sz="2800" baseline="0">
              <a:solidFill>
                <a:srgbClr val="FFCC00"/>
              </a:solidFill>
            </a:endParaRPr>
          </a:p>
        </p:txBody>
      </p:sp>
      <p:sp>
        <p:nvSpPr>
          <p:cNvPr id="1149958"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Cytoplasm</a:t>
            </a:r>
          </a:p>
          <a:p>
            <a:pPr marL="742950" lvl="1" indent="-285750">
              <a:spcBef>
                <a:spcPct val="20000"/>
              </a:spcBef>
              <a:buSzPct val="100000"/>
              <a:buFontTx/>
              <a:buChar char="–"/>
            </a:pPr>
            <a:r>
              <a:rPr lang="en-US" sz="2400" baseline="0">
                <a:solidFill>
                  <a:schemeClr val="bg1"/>
                </a:solidFill>
                <a:ea typeface="ＭＳ Ｐゴシック" charset="-128"/>
              </a:rPr>
              <a:t>The region of the cell that is within the plasma membrane and that includes the fluid, the cytoskeleton, and all of the organelles except the nucleus is called the</a:t>
            </a:r>
            <a:r>
              <a:rPr lang="en-US" sz="2400" baseline="0">
                <a:solidFill>
                  <a:srgbClr val="FFCC00"/>
                </a:solidFill>
                <a:ea typeface="ＭＳ Ｐゴシック" charset="-128"/>
              </a:rPr>
              <a:t> </a:t>
            </a:r>
            <a:r>
              <a:rPr lang="en-US" sz="2400" b="1" baseline="0">
                <a:solidFill>
                  <a:srgbClr val="FFCC00"/>
                </a:solidFill>
                <a:ea typeface="ＭＳ Ｐゴシック" charset="-128"/>
              </a:rPr>
              <a:t>cytoplasm</a:t>
            </a:r>
            <a:r>
              <a:rPr lang="en-US" sz="2400" baseline="0">
                <a:solidFill>
                  <a:srgbClr val="FFCC00"/>
                </a:solidFill>
                <a:ea typeface="ＭＳ Ｐゴシック" charset="-128"/>
              </a:rPr>
              <a:t>. </a:t>
            </a:r>
          </a:p>
        </p:txBody>
      </p:sp>
      <p:sp>
        <p:nvSpPr>
          <p:cNvPr id="1149959"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9958">
                                            <p:txEl>
                                              <p:pRg st="0" end="0"/>
                                            </p:txEl>
                                          </p:spTgt>
                                        </p:tgtEl>
                                        <p:attrNameLst>
                                          <p:attrName>style.visibility</p:attrName>
                                        </p:attrNameLst>
                                      </p:cBhvr>
                                      <p:to>
                                        <p:strVal val="visible"/>
                                      </p:to>
                                    </p:set>
                                    <p:animEffect transition="in" filter="wipe(left)">
                                      <p:cBhvr>
                                        <p:cTn id="7" dur="500"/>
                                        <p:tgtEl>
                                          <p:spTgt spid="114995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9958">
                                            <p:txEl>
                                              <p:pRg st="1" end="1"/>
                                            </p:txEl>
                                          </p:spTgt>
                                        </p:tgtEl>
                                        <p:attrNameLst>
                                          <p:attrName>style.visibility</p:attrName>
                                        </p:attrNameLst>
                                      </p:cBhvr>
                                      <p:to>
                                        <p:strVal val="visible"/>
                                      </p:to>
                                    </p:set>
                                    <p:animEffect transition="in" filter="wipe(left)">
                                      <p:cBhvr>
                                        <p:cTn id="10" dur="500"/>
                                        <p:tgtEl>
                                          <p:spTgt spid="1149958">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4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8"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5200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2003"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5200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52005"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Basic Parts of a Cell, </a:t>
            </a:r>
            <a:r>
              <a:rPr lang="en-US" sz="2800" i="1" baseline="0">
                <a:solidFill>
                  <a:srgbClr val="FFCC00"/>
                </a:solidFill>
              </a:rPr>
              <a:t>continued</a:t>
            </a:r>
            <a:endParaRPr lang="en-US" sz="2800" baseline="0">
              <a:solidFill>
                <a:srgbClr val="FFCC00"/>
              </a:solidFill>
            </a:endParaRPr>
          </a:p>
        </p:txBody>
      </p:sp>
      <p:sp>
        <p:nvSpPr>
          <p:cNvPr id="115200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Nucleus</a:t>
            </a:r>
          </a:p>
          <a:p>
            <a:pPr marL="742950" lvl="1" indent="-285750">
              <a:spcBef>
                <a:spcPct val="20000"/>
              </a:spcBef>
              <a:buSzPct val="100000"/>
              <a:buFontTx/>
              <a:buChar char="–"/>
            </a:pPr>
            <a:r>
              <a:rPr lang="en-US" sz="2400" baseline="0">
                <a:solidFill>
                  <a:schemeClr val="bg1"/>
                </a:solidFill>
                <a:ea typeface="ＭＳ Ｐゴシック" charset="-128"/>
              </a:rPr>
              <a:t>The </a:t>
            </a:r>
            <a:r>
              <a:rPr lang="en-US" sz="2400" b="1" baseline="0">
                <a:solidFill>
                  <a:srgbClr val="FFCC00"/>
                </a:solidFill>
                <a:ea typeface="ＭＳ Ｐゴシック" charset="-128"/>
              </a:rPr>
              <a:t>nucleus</a:t>
            </a:r>
            <a:r>
              <a:rPr lang="en-US" sz="2400" baseline="0">
                <a:solidFill>
                  <a:schemeClr val="bg1"/>
                </a:solidFill>
                <a:ea typeface="ＭＳ Ｐゴシック" charset="-128"/>
              </a:rPr>
              <a:t> is a membrane-bound organelle that contains a cell’s DNA.</a:t>
            </a:r>
            <a:r>
              <a:rPr lang="en-US" sz="2400" baseline="0">
                <a:solidFill>
                  <a:srgbClr val="FFCC00"/>
                </a:solidFill>
                <a:ea typeface="ＭＳ Ｐゴシック" charset="-128"/>
              </a:rPr>
              <a:t> </a:t>
            </a:r>
          </a:p>
        </p:txBody>
      </p:sp>
      <p:sp>
        <p:nvSpPr>
          <p:cNvPr id="1152007"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2006">
                                            <p:txEl>
                                              <p:pRg st="0" end="0"/>
                                            </p:txEl>
                                          </p:spTgt>
                                        </p:tgtEl>
                                        <p:attrNameLst>
                                          <p:attrName>style.visibility</p:attrName>
                                        </p:attrNameLst>
                                      </p:cBhvr>
                                      <p:to>
                                        <p:strVal val="visible"/>
                                      </p:to>
                                    </p:set>
                                    <p:animEffect transition="in" filter="wipe(left)">
                                      <p:cBhvr>
                                        <p:cTn id="7" dur="500"/>
                                        <p:tgtEl>
                                          <p:spTgt spid="115200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2006">
                                            <p:txEl>
                                              <p:pRg st="1" end="1"/>
                                            </p:txEl>
                                          </p:spTgt>
                                        </p:tgtEl>
                                        <p:attrNameLst>
                                          <p:attrName>style.visibility</p:attrName>
                                        </p:attrNameLst>
                                      </p:cBhvr>
                                      <p:to>
                                        <p:strVal val="visible"/>
                                      </p:to>
                                    </p:set>
                                    <p:animEffect transition="in" filter="wipe(left)">
                                      <p:cBhvr>
                                        <p:cTn id="10" dur="500"/>
                                        <p:tgtEl>
                                          <p:spTgt spid="1152006">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52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2006"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5405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4051"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5405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54053"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Two Basic Types of Cells</a:t>
            </a:r>
            <a:endParaRPr lang="en-US" sz="2800" baseline="0">
              <a:solidFill>
                <a:srgbClr val="FFCC00"/>
              </a:solidFill>
            </a:endParaRPr>
          </a:p>
        </p:txBody>
      </p:sp>
      <p:sp>
        <p:nvSpPr>
          <p:cNvPr id="1154054" name="Rectangle 6"/>
          <p:cNvSpPr>
            <a:spLocks noChangeArrowheads="1"/>
          </p:cNvSpPr>
          <p:nvPr/>
        </p:nvSpPr>
        <p:spPr bwMode="auto">
          <a:xfrm>
            <a:off x="711200" y="1828800"/>
            <a:ext cx="3708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Prokaryotes</a:t>
            </a:r>
          </a:p>
          <a:p>
            <a:pPr marL="742950" lvl="1" indent="-285750">
              <a:spcBef>
                <a:spcPct val="20000"/>
              </a:spcBef>
              <a:buSzPct val="100000"/>
              <a:buFontTx/>
              <a:buChar char="–"/>
            </a:pPr>
            <a:r>
              <a:rPr lang="en-US" sz="2400" b="1" baseline="0">
                <a:solidFill>
                  <a:srgbClr val="FFCC00"/>
                </a:solidFill>
                <a:ea typeface="ＭＳ Ｐゴシック" charset="-128"/>
              </a:rPr>
              <a:t>Prokaryote cells</a:t>
            </a:r>
            <a:r>
              <a:rPr lang="en-US" sz="2400" baseline="0">
                <a:solidFill>
                  <a:srgbClr val="FFCC00"/>
                </a:solidFill>
                <a:ea typeface="ＭＳ Ｐゴシック" charset="-128"/>
              </a:rPr>
              <a:t> </a:t>
            </a:r>
            <a:r>
              <a:rPr lang="en-US" sz="2400" baseline="0">
                <a:solidFill>
                  <a:schemeClr val="bg1"/>
                </a:solidFill>
                <a:ea typeface="ＭＳ Ｐゴシック" charset="-128"/>
              </a:rPr>
              <a:t>lack a nucleus and membrane-bound organelles.</a:t>
            </a:r>
          </a:p>
          <a:p>
            <a:pPr marL="342900" indent="-342900">
              <a:spcBef>
                <a:spcPct val="20000"/>
              </a:spcBef>
              <a:buSzPct val="100000"/>
              <a:buFontTx/>
              <a:buChar char="•"/>
            </a:pPr>
            <a:endParaRPr lang="en-US" sz="2400" baseline="0">
              <a:solidFill>
                <a:schemeClr val="bg1"/>
              </a:solidFill>
            </a:endParaRPr>
          </a:p>
          <a:p>
            <a:pPr marL="342900" indent="-342900">
              <a:spcBef>
                <a:spcPct val="20000"/>
              </a:spcBef>
              <a:buSzPct val="100000"/>
              <a:buFontTx/>
              <a:buChar char="•"/>
            </a:pPr>
            <a:endParaRPr lang="en-US" sz="2400" baseline="0">
              <a:solidFill>
                <a:schemeClr val="bg1"/>
              </a:solidFill>
            </a:endParaRPr>
          </a:p>
        </p:txBody>
      </p:sp>
      <p:sp>
        <p:nvSpPr>
          <p:cNvPr id="1154055"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pic>
        <p:nvPicPr>
          <p:cNvPr id="1154058" name="Picture 10" descr="18"/>
          <p:cNvPicPr>
            <a:picLocks noChangeAspect="1" noChangeArrowheads="1"/>
          </p:cNvPicPr>
          <p:nvPr/>
        </p:nvPicPr>
        <p:blipFill>
          <a:blip r:embed="rId4"/>
          <a:srcRect/>
          <a:stretch>
            <a:fillRect/>
          </a:stretch>
        </p:blipFill>
        <p:spPr bwMode="auto">
          <a:xfrm>
            <a:off x="4267200" y="1657350"/>
            <a:ext cx="4419600" cy="375285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4054">
                                            <p:txEl>
                                              <p:pRg st="0" end="0"/>
                                            </p:txEl>
                                          </p:spTgt>
                                        </p:tgtEl>
                                        <p:attrNameLst>
                                          <p:attrName>style.visibility</p:attrName>
                                        </p:attrNameLst>
                                      </p:cBhvr>
                                      <p:to>
                                        <p:strVal val="visible"/>
                                      </p:to>
                                    </p:set>
                                    <p:animEffect transition="in" filter="wipe(left)">
                                      <p:cBhvr>
                                        <p:cTn id="7" dur="500"/>
                                        <p:tgtEl>
                                          <p:spTgt spid="115405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4054">
                                            <p:txEl>
                                              <p:pRg st="1" end="1"/>
                                            </p:txEl>
                                          </p:spTgt>
                                        </p:tgtEl>
                                        <p:attrNameLst>
                                          <p:attrName>style.visibility</p:attrName>
                                        </p:attrNameLst>
                                      </p:cBhvr>
                                      <p:to>
                                        <p:strVal val="visible"/>
                                      </p:to>
                                    </p:set>
                                    <p:animEffect transition="in" filter="wipe(left)">
                                      <p:cBhvr>
                                        <p:cTn id="10" dur="500"/>
                                        <p:tgtEl>
                                          <p:spTgt spid="1154054">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5405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154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4"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5814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8147" name="Text Box 3"/>
          <p:cNvSpPr txBox="1">
            <a:spLocks noChangeAspect="1" noChangeArrowheads="1"/>
          </p:cNvSpPr>
          <p:nvPr/>
        </p:nvSpPr>
        <p:spPr bwMode="auto">
          <a:xfrm>
            <a:off x="3505200" y="0"/>
            <a:ext cx="4927600" cy="392113"/>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2 </a:t>
            </a:r>
            <a:r>
              <a:rPr lang="en-US" sz="2000" b="1" baseline="0">
                <a:solidFill>
                  <a:schemeClr val="bg1"/>
                </a:solidFill>
              </a:rPr>
              <a:t>Introduction to Cells</a:t>
            </a:r>
          </a:p>
        </p:txBody>
      </p:sp>
      <p:sp>
        <p:nvSpPr>
          <p:cNvPr id="115814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58149"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Two Basic Types of Cells, </a:t>
            </a:r>
            <a:r>
              <a:rPr lang="en-US" sz="2800" i="1" baseline="0">
                <a:solidFill>
                  <a:srgbClr val="FFCC00"/>
                </a:solidFill>
              </a:rPr>
              <a:t>continued</a:t>
            </a:r>
            <a:endParaRPr lang="en-US" sz="2800" baseline="0">
              <a:solidFill>
                <a:srgbClr val="FFCC00"/>
              </a:solidFill>
            </a:endParaRPr>
          </a:p>
        </p:txBody>
      </p:sp>
      <p:sp>
        <p:nvSpPr>
          <p:cNvPr id="1158150"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Eukaryotes</a:t>
            </a:r>
          </a:p>
          <a:p>
            <a:pPr marL="742950" lvl="1" indent="-285750">
              <a:spcBef>
                <a:spcPct val="20000"/>
              </a:spcBef>
              <a:buSzPct val="100000"/>
              <a:buFontTx/>
              <a:buChar char="–"/>
            </a:pPr>
            <a:r>
              <a:rPr lang="en-US" sz="2400" b="1" baseline="0">
                <a:solidFill>
                  <a:srgbClr val="FFCC00"/>
                </a:solidFill>
                <a:ea typeface="ＭＳ Ｐゴシック" charset="-128"/>
              </a:rPr>
              <a:t> Eukaryote cells</a:t>
            </a:r>
            <a:r>
              <a:rPr lang="en-US" sz="2400" baseline="0">
                <a:solidFill>
                  <a:schemeClr val="bg1"/>
                </a:solidFill>
                <a:ea typeface="ＭＳ Ｐゴシック" charset="-128"/>
              </a:rPr>
              <a:t> have a nucleus and membrane-bound organelles.</a:t>
            </a:r>
          </a:p>
        </p:txBody>
      </p:sp>
      <p:sp>
        <p:nvSpPr>
          <p:cNvPr id="1158151"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8150">
                                            <p:txEl>
                                              <p:pRg st="0" end="0"/>
                                            </p:txEl>
                                          </p:spTgt>
                                        </p:tgtEl>
                                        <p:attrNameLst>
                                          <p:attrName>style.visibility</p:attrName>
                                        </p:attrNameLst>
                                      </p:cBhvr>
                                      <p:to>
                                        <p:strVal val="visible"/>
                                      </p:to>
                                    </p:set>
                                    <p:animEffect transition="in" filter="wipe(left)">
                                      <p:cBhvr>
                                        <p:cTn id="7" dur="500"/>
                                        <p:tgtEl>
                                          <p:spTgt spid="115815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8150">
                                            <p:txEl>
                                              <p:pRg st="1" end="1"/>
                                            </p:txEl>
                                          </p:spTgt>
                                        </p:tgtEl>
                                        <p:attrNameLst>
                                          <p:attrName>style.visibility</p:attrName>
                                        </p:attrNameLst>
                                      </p:cBhvr>
                                      <p:to>
                                        <p:strVal val="visible"/>
                                      </p:to>
                                    </p:set>
                                    <p:animEffect transition="in" filter="wipe(left)">
                                      <p:cBhvr>
                                        <p:cTn id="10" dur="500"/>
                                        <p:tgtEl>
                                          <p:spTgt spid="1158150">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58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150"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429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4291"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164292"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4293" name="Rectangle 5"/>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sz="2000" b="1" baseline="0">
              <a:solidFill>
                <a:schemeClr val="bg1"/>
              </a:solidFill>
            </a:endParaRPr>
          </a:p>
          <a:p>
            <a:endParaRPr lang="en-US" sz="2000" b="1" baseline="0">
              <a:solidFill>
                <a:schemeClr val="bg1"/>
              </a:solidFill>
            </a:endParaRPr>
          </a:p>
          <a:p>
            <a:r>
              <a:rPr lang="en-US" sz="2000" b="1" baseline="0">
                <a:solidFill>
                  <a:schemeClr val="bg1"/>
                </a:solidFill>
              </a:rPr>
              <a:t>Click below to watch the Visual Concept.</a:t>
            </a:r>
          </a:p>
        </p:txBody>
      </p:sp>
      <p:pic>
        <p:nvPicPr>
          <p:cNvPr id="1164294" name="Picture 6"/>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164295" name="Rectangle 7"/>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sz="1800" b="1" baseline="0">
                <a:solidFill>
                  <a:srgbClr val="000099"/>
                </a:solidFill>
              </a:rPr>
              <a:t>Visual Concept</a:t>
            </a:r>
          </a:p>
        </p:txBody>
      </p:sp>
      <p:sp>
        <p:nvSpPr>
          <p:cNvPr id="1164297" name="Rectangle 9"/>
          <p:cNvSpPr>
            <a:spLocks noChangeArrowheads="1"/>
          </p:cNvSpPr>
          <p:nvPr/>
        </p:nvSpPr>
        <p:spPr bwMode="auto">
          <a:xfrm>
            <a:off x="685800" y="1066800"/>
            <a:ext cx="78486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Comparing Prokaryotes and Eukaryotes</a:t>
            </a:r>
          </a:p>
        </p:txBody>
      </p:sp>
      <p:sp>
        <p:nvSpPr>
          <p:cNvPr id="1164298" name="Text Box 10"/>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64299" name="Rectangle 11">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5609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6099"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5610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56101"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Cellular Organization</a:t>
            </a:r>
            <a:endParaRPr lang="en-US" sz="2800" baseline="0">
              <a:solidFill>
                <a:srgbClr val="FFCC00"/>
              </a:solidFill>
            </a:endParaRPr>
          </a:p>
        </p:txBody>
      </p:sp>
      <p:sp>
        <p:nvSpPr>
          <p:cNvPr id="1156102" name="Rectangle 6"/>
          <p:cNvSpPr>
            <a:spLocks noChangeArrowheads="1"/>
          </p:cNvSpPr>
          <p:nvPr/>
        </p:nvSpPr>
        <p:spPr bwMode="auto">
          <a:xfrm>
            <a:off x="711200" y="1828800"/>
            <a:ext cx="79756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In multicellular eukaryotes, cells organize into tissues, organs, organ systems, and finally organisms.</a:t>
            </a:r>
            <a:endParaRPr lang="en-US" sz="2400" baseline="0">
              <a:solidFill>
                <a:srgbClr val="FFCC00"/>
              </a:solidFill>
            </a:endParaRPr>
          </a:p>
        </p:txBody>
      </p:sp>
      <p:sp>
        <p:nvSpPr>
          <p:cNvPr id="1156103"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pic>
        <p:nvPicPr>
          <p:cNvPr id="1156105" name="Picture 9" descr="21"/>
          <p:cNvPicPr>
            <a:picLocks noChangeAspect="1" noChangeArrowheads="1"/>
          </p:cNvPicPr>
          <p:nvPr/>
        </p:nvPicPr>
        <p:blipFill>
          <a:blip r:embed="rId4"/>
          <a:srcRect/>
          <a:stretch>
            <a:fillRect/>
          </a:stretch>
        </p:blipFill>
        <p:spPr bwMode="auto">
          <a:xfrm>
            <a:off x="666750" y="2743200"/>
            <a:ext cx="8020050" cy="2657475"/>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6102">
                                            <p:txEl>
                                              <p:pRg st="0" end="0"/>
                                            </p:txEl>
                                          </p:spTgt>
                                        </p:tgtEl>
                                        <p:attrNameLst>
                                          <p:attrName>style.visibility</p:attrName>
                                        </p:attrNameLst>
                                      </p:cBhvr>
                                      <p:to>
                                        <p:strVal val="visible"/>
                                      </p:to>
                                    </p:set>
                                    <p:animEffect transition="in" filter="wipe(left)">
                                      <p:cBhvr>
                                        <p:cTn id="7" dur="500"/>
                                        <p:tgtEl>
                                          <p:spTgt spid="1156102">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5610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56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102" grpId="0" build="p"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799753" name="Picture 9"/>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799754" name="Text Box 10"/>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Cell Structure and Function</a:t>
            </a:r>
          </a:p>
        </p:txBody>
      </p:sp>
      <p:sp>
        <p:nvSpPr>
          <p:cNvPr id="799757" name="Rectangle 1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799771" name="Rectangle 27"/>
          <p:cNvSpPr>
            <a:spLocks noGrp="1" noChangeArrowheads="1"/>
          </p:cNvSpPr>
          <p:nvPr>
            <p:ph type="title"/>
          </p:nvPr>
        </p:nvSpPr>
        <p:spPr>
          <a:noFill/>
          <a:ln/>
        </p:spPr>
        <p:txBody>
          <a:bodyPr/>
          <a:lstStyle/>
          <a:p>
            <a:r>
              <a:rPr lang="en-US"/>
              <a:t>Table of Contents</a:t>
            </a:r>
            <a:endParaRPr lang="en-US" b="0"/>
          </a:p>
        </p:txBody>
      </p:sp>
      <p:sp>
        <p:nvSpPr>
          <p:cNvPr id="799772" name="Rectangle 28"/>
          <p:cNvSpPr>
            <a:spLocks noGrp="1" noChangeArrowheads="1"/>
          </p:cNvSpPr>
          <p:nvPr>
            <p:ph idx="1"/>
          </p:nvPr>
        </p:nvSpPr>
        <p:spPr>
          <a:noFill/>
          <a:ln/>
        </p:spPr>
        <p:txBody>
          <a:bodyPr/>
          <a:lstStyle/>
          <a:p>
            <a:pPr>
              <a:spcBef>
                <a:spcPct val="0"/>
              </a:spcBef>
              <a:buSzTx/>
              <a:buFontTx/>
              <a:buNone/>
            </a:pPr>
            <a:r>
              <a:rPr lang="en-US" b="1"/>
              <a:t>Section 1  </a:t>
            </a:r>
            <a:r>
              <a:rPr lang="en-US">
                <a:solidFill>
                  <a:schemeClr val="bg1"/>
                </a:solidFill>
              </a:rPr>
              <a:t>The History of Cell Biology</a:t>
            </a:r>
          </a:p>
          <a:p>
            <a:pPr>
              <a:spcBef>
                <a:spcPct val="0"/>
              </a:spcBef>
              <a:buSzTx/>
              <a:buFontTx/>
              <a:buNone/>
            </a:pPr>
            <a:endParaRPr lang="en-US" b="1"/>
          </a:p>
          <a:p>
            <a:pPr>
              <a:spcBef>
                <a:spcPct val="0"/>
              </a:spcBef>
              <a:buSzTx/>
              <a:buFontTx/>
              <a:buNone/>
            </a:pPr>
            <a:r>
              <a:rPr lang="en-US" b="1"/>
              <a:t>Section 2  </a:t>
            </a:r>
            <a:r>
              <a:rPr lang="en-US">
                <a:solidFill>
                  <a:schemeClr val="bg1"/>
                </a:solidFill>
              </a:rPr>
              <a:t>Introduction to Cells</a:t>
            </a:r>
          </a:p>
          <a:p>
            <a:pPr>
              <a:spcBef>
                <a:spcPct val="0"/>
              </a:spcBef>
              <a:buSzTx/>
              <a:buFontTx/>
              <a:buNone/>
            </a:pPr>
            <a:endParaRPr lang="en-US">
              <a:solidFill>
                <a:schemeClr val="bg1"/>
              </a:solidFill>
            </a:endParaRPr>
          </a:p>
          <a:p>
            <a:pPr>
              <a:spcBef>
                <a:spcPct val="0"/>
              </a:spcBef>
              <a:buSzTx/>
              <a:buFontTx/>
              <a:buNone/>
            </a:pPr>
            <a:r>
              <a:rPr lang="en-US" b="1"/>
              <a:t>Section 3  </a:t>
            </a:r>
            <a:r>
              <a:rPr lang="en-US">
                <a:solidFill>
                  <a:schemeClr val="bg1"/>
                </a:solidFill>
              </a:rPr>
              <a:t>Cell Organelles and Features</a:t>
            </a:r>
          </a:p>
          <a:p>
            <a:pPr>
              <a:spcBef>
                <a:spcPct val="0"/>
              </a:spcBef>
              <a:buSzTx/>
              <a:buFontTx/>
              <a:buNone/>
            </a:pPr>
            <a:endParaRPr lang="en-US">
              <a:solidFill>
                <a:schemeClr val="bg1"/>
              </a:solidFill>
            </a:endParaRPr>
          </a:p>
          <a:p>
            <a:pPr>
              <a:spcBef>
                <a:spcPct val="0"/>
              </a:spcBef>
              <a:buSzTx/>
              <a:buFontTx/>
              <a:buNone/>
            </a:pPr>
            <a:r>
              <a:rPr lang="en-US" b="1"/>
              <a:t>Section 4  </a:t>
            </a:r>
            <a:r>
              <a:rPr lang="en-US">
                <a:solidFill>
                  <a:schemeClr val="bg1"/>
                </a:solidFill>
              </a:rPr>
              <a:t>Unique Features of Plant Cells</a:t>
            </a:r>
            <a:endParaRPr lang="en-US" b="1"/>
          </a:p>
          <a:p>
            <a:pPr>
              <a:spcBef>
                <a:spcPct val="0"/>
              </a:spcBef>
              <a:buSzTx/>
              <a:buFontTx/>
              <a:buNone/>
            </a:pPr>
            <a:endParaRPr lang="en-US" b="1"/>
          </a:p>
          <a:p>
            <a:pPr>
              <a:spcBef>
                <a:spcPct val="0"/>
              </a:spcBef>
              <a:buSzTx/>
              <a:buFontTx/>
              <a:buNone/>
            </a:pPr>
            <a:endParaRPr lang="en-US" b="1"/>
          </a:p>
          <a:p>
            <a:pPr>
              <a:spcBef>
                <a:spcPct val="0"/>
              </a:spcBef>
              <a:buSzTx/>
              <a:buFontTx/>
              <a:buNone/>
            </a:pPr>
            <a:endParaRPr lang="en-US" sz="2800" b="1"/>
          </a:p>
        </p:txBody>
      </p:sp>
      <p:sp>
        <p:nvSpPr>
          <p:cNvPr id="799773" name="Rectangle 29">
            <a:hlinkClick r:id="" action="ppaction://noaction"/>
          </p:cNvPr>
          <p:cNvSpPr>
            <a:spLocks noChangeArrowheads="1"/>
          </p:cNvSpPr>
          <p:nvPr/>
        </p:nvSpPr>
        <p:spPr bwMode="auto">
          <a:xfrm>
            <a:off x="711200" y="1828800"/>
            <a:ext cx="5308600" cy="4572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799774" name="Rectangle 30">
            <a:hlinkClick r:id="" action="ppaction://noaction"/>
          </p:cNvPr>
          <p:cNvSpPr>
            <a:spLocks noChangeArrowheads="1"/>
          </p:cNvSpPr>
          <p:nvPr/>
        </p:nvSpPr>
        <p:spPr bwMode="auto">
          <a:xfrm>
            <a:off x="711200" y="2590800"/>
            <a:ext cx="4394200" cy="3810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799775" name="Rectangle 31">
            <a:hlinkClick r:id="" action="ppaction://noaction"/>
          </p:cNvPr>
          <p:cNvSpPr>
            <a:spLocks noChangeArrowheads="1"/>
          </p:cNvSpPr>
          <p:nvPr/>
        </p:nvSpPr>
        <p:spPr bwMode="auto">
          <a:xfrm>
            <a:off x="711200" y="3352800"/>
            <a:ext cx="5689600" cy="3810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799776" name="Rectangle 32">
            <a:hlinkClick r:id="" action="ppaction://noaction"/>
          </p:cNvPr>
          <p:cNvSpPr>
            <a:spLocks noChangeArrowheads="1"/>
          </p:cNvSpPr>
          <p:nvPr/>
        </p:nvSpPr>
        <p:spPr bwMode="auto">
          <a:xfrm>
            <a:off x="711200" y="4038600"/>
            <a:ext cx="5791200" cy="4572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1" name="Rectangle 29">
            <a:hlinkClick r:id="" action="ppaction://noaction"/>
          </p:cNvPr>
          <p:cNvSpPr>
            <a:spLocks noChangeArrowheads="1"/>
          </p:cNvSpPr>
          <p:nvPr/>
        </p:nvSpPr>
        <p:spPr bwMode="auto">
          <a:xfrm>
            <a:off x="711200" y="1828800"/>
            <a:ext cx="4165600" cy="457200"/>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633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634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66341" name="Rectangle 5"/>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Objectives</a:t>
            </a:r>
            <a:endParaRPr lang="en-US" sz="2800" baseline="0">
              <a:solidFill>
                <a:srgbClr val="FFCC00"/>
              </a:solidFill>
            </a:endParaRPr>
          </a:p>
        </p:txBody>
      </p:sp>
      <p:sp>
        <p:nvSpPr>
          <p:cNvPr id="1166342"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000" b="1" baseline="0">
                <a:solidFill>
                  <a:srgbClr val="FFCC00"/>
                </a:solidFill>
              </a:rPr>
              <a:t>Describe</a:t>
            </a:r>
            <a:r>
              <a:rPr lang="en-US" sz="2000" b="1" baseline="0">
                <a:solidFill>
                  <a:schemeClr val="bg1"/>
                </a:solidFill>
              </a:rPr>
              <a:t> </a:t>
            </a:r>
            <a:r>
              <a:rPr lang="en-US" sz="2000" baseline="0">
                <a:solidFill>
                  <a:schemeClr val="bg1"/>
                </a:solidFill>
              </a:rPr>
              <a:t>the structure and function of a cell’s plasma membrane.</a:t>
            </a:r>
          </a:p>
          <a:p>
            <a:pPr marL="342900" indent="-342900"/>
            <a:endParaRPr lang="en-US" sz="2000" baseline="0">
              <a:solidFill>
                <a:schemeClr val="bg1"/>
              </a:solidFill>
            </a:endParaRPr>
          </a:p>
          <a:p>
            <a:pPr marL="342900" indent="-342900">
              <a:spcBef>
                <a:spcPct val="20000"/>
              </a:spcBef>
              <a:buSzPct val="100000"/>
              <a:buFontTx/>
              <a:buChar char="•"/>
            </a:pPr>
            <a:r>
              <a:rPr lang="en-US" sz="2000" b="1" baseline="0">
                <a:solidFill>
                  <a:srgbClr val="FFCC00"/>
                </a:solidFill>
              </a:rPr>
              <a:t>Summarize</a:t>
            </a:r>
            <a:r>
              <a:rPr lang="en-US" sz="2000" baseline="0">
                <a:solidFill>
                  <a:schemeClr val="bg1"/>
                </a:solidFill>
              </a:rPr>
              <a:t> the role of the nucleus.</a:t>
            </a:r>
          </a:p>
          <a:p>
            <a:pPr marL="342900" indent="-342900">
              <a:spcBef>
                <a:spcPct val="20000"/>
              </a:spcBef>
              <a:buSzPct val="100000"/>
              <a:buFontTx/>
              <a:buChar char="•"/>
            </a:pPr>
            <a:endParaRPr lang="en-US" sz="2000" baseline="0">
              <a:solidFill>
                <a:schemeClr val="bg1"/>
              </a:solidFill>
            </a:endParaRPr>
          </a:p>
          <a:p>
            <a:pPr marL="342900" indent="-342900">
              <a:spcBef>
                <a:spcPct val="20000"/>
              </a:spcBef>
              <a:buSzPct val="100000"/>
              <a:buFontTx/>
              <a:buChar char="•"/>
            </a:pPr>
            <a:r>
              <a:rPr lang="en-US" sz="2000" b="1" baseline="0">
                <a:solidFill>
                  <a:srgbClr val="FFCC00"/>
                </a:solidFill>
              </a:rPr>
              <a:t>List</a:t>
            </a:r>
            <a:r>
              <a:rPr lang="en-US" sz="2000" b="1" baseline="0">
                <a:solidFill>
                  <a:schemeClr val="bg1"/>
                </a:solidFill>
              </a:rPr>
              <a:t> </a:t>
            </a:r>
            <a:r>
              <a:rPr lang="en-US" sz="2000" baseline="0">
                <a:solidFill>
                  <a:schemeClr val="bg1"/>
                </a:solidFill>
              </a:rPr>
              <a:t>the major organelles found in the cytosol, and describe their roles.</a:t>
            </a:r>
            <a:endParaRPr lang="en-US" sz="2000" b="1" baseline="0">
              <a:solidFill>
                <a:schemeClr val="bg1"/>
              </a:solidFill>
            </a:endParaRPr>
          </a:p>
          <a:p>
            <a:pPr marL="342900" indent="-342900">
              <a:spcBef>
                <a:spcPct val="20000"/>
              </a:spcBef>
              <a:buSzPct val="100000"/>
              <a:buFontTx/>
              <a:buChar char="•"/>
            </a:pPr>
            <a:endParaRPr lang="en-US" sz="2000" b="1" baseline="0">
              <a:solidFill>
                <a:schemeClr val="bg1"/>
              </a:solidFill>
            </a:endParaRPr>
          </a:p>
          <a:p>
            <a:pPr marL="342900" indent="-342900">
              <a:spcBef>
                <a:spcPct val="20000"/>
              </a:spcBef>
              <a:buSzPct val="100000"/>
              <a:buFontTx/>
              <a:buChar char="•"/>
            </a:pPr>
            <a:r>
              <a:rPr lang="en-US" sz="2000" b="1" baseline="0">
                <a:solidFill>
                  <a:srgbClr val="FFCC00"/>
                </a:solidFill>
              </a:rPr>
              <a:t>Identify</a:t>
            </a:r>
            <a:r>
              <a:rPr lang="en-US" sz="2000" b="1" baseline="0">
                <a:solidFill>
                  <a:schemeClr val="bg1"/>
                </a:solidFill>
              </a:rPr>
              <a:t> </a:t>
            </a:r>
            <a:r>
              <a:rPr lang="en-US" sz="2000" baseline="0">
                <a:solidFill>
                  <a:schemeClr val="bg1"/>
                </a:solidFill>
              </a:rPr>
              <a:t>the characteristics of mitochondria.</a:t>
            </a:r>
          </a:p>
          <a:p>
            <a:pPr marL="342900" indent="-342900">
              <a:spcBef>
                <a:spcPct val="20000"/>
              </a:spcBef>
              <a:buSzPct val="100000"/>
              <a:buFontTx/>
              <a:buChar char="•"/>
            </a:pPr>
            <a:endParaRPr lang="en-US" sz="2000" baseline="0">
              <a:solidFill>
                <a:srgbClr val="FFCC00"/>
              </a:solidFill>
            </a:endParaRPr>
          </a:p>
          <a:p>
            <a:pPr marL="342900" indent="-342900">
              <a:spcBef>
                <a:spcPct val="20000"/>
              </a:spcBef>
              <a:buSzPct val="100000"/>
              <a:buFontTx/>
              <a:buChar char="•"/>
            </a:pPr>
            <a:r>
              <a:rPr lang="en-US" sz="2000" b="1" baseline="0">
                <a:solidFill>
                  <a:srgbClr val="FFCC00"/>
                </a:solidFill>
              </a:rPr>
              <a:t>Describe</a:t>
            </a:r>
            <a:r>
              <a:rPr lang="en-US" sz="2000" baseline="0">
                <a:solidFill>
                  <a:schemeClr val="bg1"/>
                </a:solidFill>
              </a:rPr>
              <a:t> the structure and function of the cytoskeleton.</a:t>
            </a:r>
            <a:endParaRPr lang="en-US" sz="2400" baseline="0">
              <a:solidFill>
                <a:srgbClr val="FFCC00"/>
              </a:solidFill>
            </a:endParaRPr>
          </a:p>
        </p:txBody>
      </p:sp>
      <p:sp>
        <p:nvSpPr>
          <p:cNvPr id="1166343" name="Text Box 7"/>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6342">
                                            <p:txEl>
                                              <p:pRg st="0" end="0"/>
                                            </p:txEl>
                                          </p:spTgt>
                                        </p:tgtEl>
                                        <p:attrNameLst>
                                          <p:attrName>style.visibility</p:attrName>
                                        </p:attrNameLst>
                                      </p:cBhvr>
                                      <p:to>
                                        <p:strVal val="visible"/>
                                      </p:to>
                                    </p:set>
                                    <p:animEffect transition="in" filter="wipe(left)">
                                      <p:cBhvr>
                                        <p:cTn id="7" dur="500"/>
                                        <p:tgtEl>
                                          <p:spTgt spid="1166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6342">
                                            <p:txEl>
                                              <p:pRg st="2" end="2"/>
                                            </p:txEl>
                                          </p:spTgt>
                                        </p:tgtEl>
                                        <p:attrNameLst>
                                          <p:attrName>style.visibility</p:attrName>
                                        </p:attrNameLst>
                                      </p:cBhvr>
                                      <p:to>
                                        <p:strVal val="visible"/>
                                      </p:to>
                                    </p:set>
                                    <p:animEffect transition="in" filter="wipe(left)">
                                      <p:cBhvr>
                                        <p:cTn id="12" dur="500"/>
                                        <p:tgtEl>
                                          <p:spTgt spid="11663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6342">
                                            <p:txEl>
                                              <p:pRg st="4" end="4"/>
                                            </p:txEl>
                                          </p:spTgt>
                                        </p:tgtEl>
                                        <p:attrNameLst>
                                          <p:attrName>style.visibility</p:attrName>
                                        </p:attrNameLst>
                                      </p:cBhvr>
                                      <p:to>
                                        <p:strVal val="visible"/>
                                      </p:to>
                                    </p:set>
                                    <p:animEffect transition="in" filter="wipe(left)">
                                      <p:cBhvr>
                                        <p:cTn id="17" dur="500"/>
                                        <p:tgtEl>
                                          <p:spTgt spid="11663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6342">
                                            <p:txEl>
                                              <p:pRg st="6" end="6"/>
                                            </p:txEl>
                                          </p:spTgt>
                                        </p:tgtEl>
                                        <p:attrNameLst>
                                          <p:attrName>style.visibility</p:attrName>
                                        </p:attrNameLst>
                                      </p:cBhvr>
                                      <p:to>
                                        <p:strVal val="visible"/>
                                      </p:to>
                                    </p:set>
                                    <p:animEffect transition="in" filter="wipe(left)">
                                      <p:cBhvr>
                                        <p:cTn id="22" dur="500"/>
                                        <p:tgtEl>
                                          <p:spTgt spid="116634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6342">
                                            <p:txEl>
                                              <p:pRg st="8" end="8"/>
                                            </p:txEl>
                                          </p:spTgt>
                                        </p:tgtEl>
                                        <p:attrNameLst>
                                          <p:attrName>style.visibility</p:attrName>
                                        </p:attrNameLst>
                                      </p:cBhvr>
                                      <p:to>
                                        <p:strVal val="visible"/>
                                      </p:to>
                                    </p:set>
                                    <p:animEffect transition="in" filter="wipe(left)">
                                      <p:cBhvr>
                                        <p:cTn id="27" dur="500"/>
                                        <p:tgtEl>
                                          <p:spTgt spid="1166342">
                                            <p:txEl>
                                              <p:pRg st="8" end="8"/>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16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42"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736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736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67365"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Plasma Membrane</a:t>
            </a:r>
            <a:endParaRPr lang="en-US" sz="2800" baseline="0">
              <a:solidFill>
                <a:srgbClr val="FFCC00"/>
              </a:solidFill>
            </a:endParaRPr>
          </a:p>
        </p:txBody>
      </p:sp>
      <p:sp>
        <p:nvSpPr>
          <p:cNvPr id="116736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Membrane Lipids</a:t>
            </a:r>
            <a:endParaRPr lang="en-US" sz="2400" baseline="0">
              <a:solidFill>
                <a:schemeClr val="bg1"/>
              </a:solidFill>
            </a:endParaRPr>
          </a:p>
          <a:p>
            <a:pPr marL="742950" lvl="1" indent="-285750">
              <a:spcBef>
                <a:spcPct val="20000"/>
              </a:spcBef>
              <a:buSzPct val="100000"/>
              <a:buFontTx/>
              <a:buChar char="–"/>
            </a:pPr>
            <a:r>
              <a:rPr lang="en-US" sz="2400" baseline="0">
                <a:solidFill>
                  <a:schemeClr val="bg1"/>
                </a:solidFill>
                <a:ea typeface="ＭＳ Ｐゴシック" charset="-128"/>
              </a:rPr>
              <a:t>Cell membranes consist of a</a:t>
            </a:r>
            <a:r>
              <a:rPr lang="en-US" sz="2400" baseline="0">
                <a:solidFill>
                  <a:srgbClr val="FFCC00"/>
                </a:solidFill>
                <a:ea typeface="ＭＳ Ｐゴシック" charset="-128"/>
              </a:rPr>
              <a:t> </a:t>
            </a:r>
            <a:r>
              <a:rPr lang="en-US" sz="2400" b="1" baseline="0">
                <a:solidFill>
                  <a:srgbClr val="FFCC00"/>
                </a:solidFill>
                <a:ea typeface="ＭＳ Ｐゴシック" charset="-128"/>
              </a:rPr>
              <a:t>phospholipid bilayer</a:t>
            </a:r>
            <a:r>
              <a:rPr lang="en-US" sz="2400" baseline="0">
                <a:solidFill>
                  <a:srgbClr val="FFCC00"/>
                </a:solidFill>
                <a:ea typeface="ＭＳ Ｐゴシック" charset="-128"/>
              </a:rPr>
              <a:t>.</a:t>
            </a:r>
          </a:p>
        </p:txBody>
      </p:sp>
      <p:sp>
        <p:nvSpPr>
          <p:cNvPr id="1167367"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67369" name="Text Box 9"/>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66">
                                            <p:txEl>
                                              <p:pRg st="0" end="0"/>
                                            </p:txEl>
                                          </p:spTgt>
                                        </p:tgtEl>
                                        <p:attrNameLst>
                                          <p:attrName>style.visibility</p:attrName>
                                        </p:attrNameLst>
                                      </p:cBhvr>
                                      <p:to>
                                        <p:strVal val="visible"/>
                                      </p:to>
                                    </p:set>
                                    <p:animEffect transition="in" filter="wipe(left)">
                                      <p:cBhvr>
                                        <p:cTn id="7" dur="500"/>
                                        <p:tgtEl>
                                          <p:spTgt spid="116736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7366">
                                            <p:txEl>
                                              <p:pRg st="1" end="1"/>
                                            </p:txEl>
                                          </p:spTgt>
                                        </p:tgtEl>
                                        <p:attrNameLst>
                                          <p:attrName>style.visibility</p:attrName>
                                        </p:attrNameLst>
                                      </p:cBhvr>
                                      <p:to>
                                        <p:strVal val="visible"/>
                                      </p:to>
                                    </p:set>
                                    <p:animEffect transition="in" filter="wipe(left)">
                                      <p:cBhvr>
                                        <p:cTn id="10" dur="500"/>
                                        <p:tgtEl>
                                          <p:spTgt spid="1167366">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6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6"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980995"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3</a:t>
            </a:r>
            <a:endParaRPr lang="en-US" sz="2800" b="1" baseline="0">
              <a:solidFill>
                <a:schemeClr val="bg1"/>
              </a:solidFill>
            </a:endParaRPr>
          </a:p>
        </p:txBody>
      </p:sp>
      <p:sp>
        <p:nvSpPr>
          <p:cNvPr id="980997" name="Rectangle 5"/>
          <p:cNvSpPr>
            <a:spLocks noGrp="1" noChangeArrowheads="1"/>
          </p:cNvSpPr>
          <p:nvPr>
            <p:ph type="title"/>
          </p:nvPr>
        </p:nvSpPr>
        <p:spPr>
          <a:xfrm>
            <a:off x="685800" y="1066800"/>
            <a:ext cx="2301875" cy="609600"/>
          </a:xfrm>
          <a:noFill/>
          <a:ln/>
        </p:spPr>
        <p:txBody>
          <a:bodyPr/>
          <a:lstStyle/>
          <a:p>
            <a:r>
              <a:rPr lang="en-US" sz="2400">
                <a:solidFill>
                  <a:schemeClr val="tx1"/>
                </a:solidFill>
              </a:rPr>
              <a:t>Structure of Lipid Bilayer</a:t>
            </a:r>
            <a:endParaRPr lang="en-US" sz="2400"/>
          </a:p>
        </p:txBody>
      </p:sp>
      <p:sp>
        <p:nvSpPr>
          <p:cNvPr id="981001" name="Text Box 9"/>
          <p:cNvSpPr txBox="1">
            <a:spLocks noChangeAspect="1" noChangeArrowheads="1"/>
          </p:cNvSpPr>
          <p:nvPr/>
        </p:nvSpPr>
        <p:spPr bwMode="auto">
          <a:xfrm>
            <a:off x="3505200" y="0"/>
            <a:ext cx="35814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pic>
        <p:nvPicPr>
          <p:cNvPr id="981002" name="Picture 10" descr="24"/>
          <p:cNvPicPr>
            <a:picLocks noChangeAspect="1" noChangeArrowheads="1"/>
          </p:cNvPicPr>
          <p:nvPr/>
        </p:nvPicPr>
        <p:blipFill>
          <a:blip r:embed="rId3"/>
          <a:srcRect/>
          <a:stretch>
            <a:fillRect/>
          </a:stretch>
        </p:blipFill>
        <p:spPr bwMode="auto">
          <a:xfrm>
            <a:off x="3124200" y="914400"/>
            <a:ext cx="4495800" cy="5181600"/>
          </a:xfrm>
          <a:prstGeom prst="rect">
            <a:avLst/>
          </a:prstGeom>
          <a:noFill/>
        </p:spPr>
      </p:pic>
    </p:spTree>
  </p:cSld>
  <p:clrMapOvr>
    <a:masterClrMapping/>
  </p:clrMapOvr>
  <p:transition advClick="0"/>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75554" name="Picture 1026"/>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175555" name="Rectangle 1027"/>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175556" name="Picture 1028"/>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175561" name="Rectangle 1033"/>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Cell Membrane</a:t>
            </a:r>
            <a:endParaRPr lang="en-US" sz="2800" baseline="0">
              <a:solidFill>
                <a:srgbClr val="FFCC00"/>
              </a:solidFill>
            </a:endParaRPr>
          </a:p>
        </p:txBody>
      </p:sp>
      <p:sp>
        <p:nvSpPr>
          <p:cNvPr id="1175565" name="Text Box 1037"/>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pic>
        <p:nvPicPr>
          <p:cNvPr id="1175574" name="Picture 1046" descr="/Volumes/CA_ModernBiology/Ch04/60054.mov">
            <a:hlinkClick r:id="" action="ppaction://media"/>
          </p:cNvPr>
          <p:cNvPicPr/>
          <p:nvPr>
            <a:videoFile r:link="rId1"/>
          </p:nvPr>
        </p:nvPicPr>
        <p:blipFill>
          <a:blip r:embed="rId5"/>
          <a:srcRect/>
          <a:stretch>
            <a:fillRect/>
          </a:stretch>
        </p:blipFill>
        <p:spPr bwMode="auto">
          <a:xfrm>
            <a:off x="2032000" y="1905000"/>
            <a:ext cx="5081588" cy="3810000"/>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7557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75574"/>
                                        </p:tgtEl>
                                      </p:cBhvr>
                                    </p:cmd>
                                  </p:childTnLst>
                                </p:cTn>
                              </p:par>
                            </p:childTnLst>
                          </p:cTn>
                        </p:par>
                      </p:childTnLst>
                    </p:cTn>
                  </p:par>
                </p:childTnLst>
              </p:cTn>
              <p:nextCondLst>
                <p:cond evt="onClick" delay="0">
                  <p:tgtEl>
                    <p:spTgt spid="1175574"/>
                  </p:tgtEl>
                </p:cond>
              </p:nextCondLst>
            </p:seq>
            <p:video>
              <p:cMediaNode>
                <p:cTn id="7" fill="hold" display="0">
                  <p:stCondLst>
                    <p:cond delay="indefinite"/>
                  </p:stCondLst>
                  <p:endCondLst>
                    <p:cond evt="onNext" delay="0">
                      <p:tgtEl>
                        <p:sldTgt/>
                      </p:tgtEl>
                    </p:cond>
                    <p:cond evt="onPrev" delay="0">
                      <p:tgtEl>
                        <p:sldTgt/>
                      </p:tgtEl>
                    </p:cond>
                  </p:endCondLst>
                </p:cTn>
                <p:tgtEl>
                  <p:spTgt spid="1175574"/>
                </p:tgtEl>
              </p:cMediaNode>
            </p:video>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941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941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69413"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Plasma Membrane, </a:t>
            </a:r>
            <a:r>
              <a:rPr lang="en-US" sz="2800" i="1" baseline="0">
                <a:solidFill>
                  <a:srgbClr val="FFCC00"/>
                </a:solidFill>
              </a:rPr>
              <a:t>continued</a:t>
            </a:r>
            <a:endParaRPr lang="en-US" sz="2800" baseline="0">
              <a:solidFill>
                <a:srgbClr val="FFCC00"/>
              </a:solidFill>
            </a:endParaRPr>
          </a:p>
        </p:txBody>
      </p:sp>
      <p:sp>
        <p:nvSpPr>
          <p:cNvPr id="1169414"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Membrane Proteins</a:t>
            </a:r>
            <a:endParaRPr lang="en-US" sz="2400" baseline="0">
              <a:solidFill>
                <a:schemeClr val="bg1"/>
              </a:solidFill>
            </a:endParaRPr>
          </a:p>
          <a:p>
            <a:pPr marL="742950" lvl="1" indent="-285750">
              <a:spcBef>
                <a:spcPct val="20000"/>
              </a:spcBef>
              <a:buSzPct val="100000"/>
              <a:buFontTx/>
              <a:buChar char="–"/>
            </a:pPr>
            <a:r>
              <a:rPr lang="en-US" sz="2400" baseline="0">
                <a:solidFill>
                  <a:schemeClr val="bg1"/>
                </a:solidFill>
                <a:ea typeface="ＭＳ Ｐゴシック" charset="-128"/>
              </a:rPr>
              <a:t>Cell membranes often contain proteins embedded within the phospholipid bilayer.</a:t>
            </a:r>
            <a:endParaRPr lang="en-US" sz="2400" baseline="0">
              <a:solidFill>
                <a:srgbClr val="FFCC00"/>
              </a:solidFill>
              <a:ea typeface="ＭＳ Ｐゴシック" charset="-128"/>
            </a:endParaRPr>
          </a:p>
        </p:txBody>
      </p:sp>
      <p:sp>
        <p:nvSpPr>
          <p:cNvPr id="1169415"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69418" name="Text Box 10"/>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pic>
        <p:nvPicPr>
          <p:cNvPr id="1169419" name="Picture 11" descr="26"/>
          <p:cNvPicPr>
            <a:picLocks noChangeAspect="1" noChangeArrowheads="1"/>
          </p:cNvPicPr>
          <p:nvPr/>
        </p:nvPicPr>
        <p:blipFill>
          <a:blip r:embed="rId4"/>
          <a:srcRect/>
          <a:stretch>
            <a:fillRect/>
          </a:stretch>
        </p:blipFill>
        <p:spPr bwMode="auto">
          <a:xfrm>
            <a:off x="1271588" y="3124200"/>
            <a:ext cx="5891212" cy="29845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9414">
                                            <p:txEl>
                                              <p:pRg st="0" end="0"/>
                                            </p:txEl>
                                          </p:spTgt>
                                        </p:tgtEl>
                                        <p:attrNameLst>
                                          <p:attrName>style.visibility</p:attrName>
                                        </p:attrNameLst>
                                      </p:cBhvr>
                                      <p:to>
                                        <p:strVal val="visible"/>
                                      </p:to>
                                    </p:set>
                                    <p:animEffect transition="in" filter="wipe(left)">
                                      <p:cBhvr>
                                        <p:cTn id="7" dur="500"/>
                                        <p:tgtEl>
                                          <p:spTgt spid="116941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9414">
                                            <p:txEl>
                                              <p:pRg st="1" end="1"/>
                                            </p:txEl>
                                          </p:spTgt>
                                        </p:tgtEl>
                                        <p:attrNameLst>
                                          <p:attrName>style.visibility</p:attrName>
                                        </p:attrNameLst>
                                      </p:cBhvr>
                                      <p:to>
                                        <p:strVal val="visible"/>
                                      </p:to>
                                    </p:set>
                                    <p:animEffect transition="in" filter="wipe(left)">
                                      <p:cBhvr>
                                        <p:cTn id="10" dur="500"/>
                                        <p:tgtEl>
                                          <p:spTgt spid="1169414">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6941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169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4"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7145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7146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71461"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Plasma Membrane, </a:t>
            </a:r>
            <a:r>
              <a:rPr lang="en-US" sz="2800" i="1" baseline="0">
                <a:solidFill>
                  <a:srgbClr val="FFCC00"/>
                </a:solidFill>
              </a:rPr>
              <a:t>continued</a:t>
            </a:r>
            <a:endParaRPr lang="en-US" sz="2800" baseline="0">
              <a:solidFill>
                <a:srgbClr val="FFCC00"/>
              </a:solidFill>
            </a:endParaRPr>
          </a:p>
        </p:txBody>
      </p:sp>
      <p:sp>
        <p:nvSpPr>
          <p:cNvPr id="1171462"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Fluid Mosaic Model</a:t>
            </a:r>
            <a:endParaRPr lang="en-US" sz="2400" baseline="0">
              <a:solidFill>
                <a:schemeClr val="bg1"/>
              </a:solidFill>
            </a:endParaRPr>
          </a:p>
          <a:p>
            <a:pPr marL="742950" lvl="1" indent="-285750">
              <a:spcBef>
                <a:spcPct val="20000"/>
              </a:spcBef>
              <a:buSzPct val="100000"/>
              <a:buFontTx/>
              <a:buChar char="–"/>
            </a:pPr>
            <a:r>
              <a:rPr lang="en-US" sz="2400" baseline="0">
                <a:solidFill>
                  <a:schemeClr val="bg1"/>
                </a:solidFill>
                <a:ea typeface="ＭＳ Ｐゴシック" charset="-128"/>
              </a:rPr>
              <a:t>The</a:t>
            </a:r>
            <a:r>
              <a:rPr lang="en-US" sz="2400" baseline="0">
                <a:solidFill>
                  <a:srgbClr val="FFCC00"/>
                </a:solidFill>
                <a:ea typeface="ＭＳ Ｐゴシック" charset="-128"/>
              </a:rPr>
              <a:t> </a:t>
            </a:r>
            <a:r>
              <a:rPr lang="en-US" sz="2400" i="1" baseline="0">
                <a:solidFill>
                  <a:srgbClr val="FFCC00"/>
                </a:solidFill>
                <a:ea typeface="ＭＳ Ｐゴシック" charset="-128"/>
              </a:rPr>
              <a:t>fluid mosaic model</a:t>
            </a:r>
            <a:r>
              <a:rPr lang="en-US" sz="2400" baseline="0">
                <a:solidFill>
                  <a:srgbClr val="FFCC00"/>
                </a:solidFill>
                <a:ea typeface="ＭＳ Ｐゴシック" charset="-128"/>
              </a:rPr>
              <a:t> </a:t>
            </a:r>
            <a:r>
              <a:rPr lang="en-US" sz="2400" baseline="0">
                <a:solidFill>
                  <a:schemeClr val="bg1"/>
                </a:solidFill>
                <a:ea typeface="ＭＳ Ｐゴシック" charset="-128"/>
              </a:rPr>
              <a:t>states that the phospholipid bilayer behaves like a fluid more than it behaves like a solid.</a:t>
            </a:r>
            <a:r>
              <a:rPr lang="en-US" sz="2400" baseline="0">
                <a:solidFill>
                  <a:srgbClr val="FFCC00"/>
                </a:solidFill>
                <a:ea typeface="ＭＳ Ｐゴシック" charset="-128"/>
              </a:rPr>
              <a:t> </a:t>
            </a:r>
          </a:p>
        </p:txBody>
      </p:sp>
      <p:sp>
        <p:nvSpPr>
          <p:cNvPr id="1171463"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71465" name="Text Box 9"/>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1462">
                                            <p:txEl>
                                              <p:pRg st="0" end="0"/>
                                            </p:txEl>
                                          </p:spTgt>
                                        </p:tgtEl>
                                        <p:attrNameLst>
                                          <p:attrName>style.visibility</p:attrName>
                                        </p:attrNameLst>
                                      </p:cBhvr>
                                      <p:to>
                                        <p:strVal val="visible"/>
                                      </p:to>
                                    </p:set>
                                    <p:animEffect transition="in" filter="wipe(left)">
                                      <p:cBhvr>
                                        <p:cTn id="7" dur="500"/>
                                        <p:tgtEl>
                                          <p:spTgt spid="117146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71462">
                                            <p:txEl>
                                              <p:pRg st="1" end="1"/>
                                            </p:txEl>
                                          </p:spTgt>
                                        </p:tgtEl>
                                        <p:attrNameLst>
                                          <p:attrName>style.visibility</p:attrName>
                                        </p:attrNameLst>
                                      </p:cBhvr>
                                      <p:to>
                                        <p:strVal val="visible"/>
                                      </p:to>
                                    </p:set>
                                    <p:animEffect transition="in" filter="wipe(left)">
                                      <p:cBhvr>
                                        <p:cTn id="10" dur="500"/>
                                        <p:tgtEl>
                                          <p:spTgt spid="1171462">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71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62" grpId="0" build="p"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7350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7350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73509"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Nucleus</a:t>
            </a:r>
            <a:endParaRPr lang="en-US" sz="2800" baseline="0">
              <a:solidFill>
                <a:srgbClr val="FFCC00"/>
              </a:solidFill>
            </a:endParaRPr>
          </a:p>
        </p:txBody>
      </p:sp>
      <p:sp>
        <p:nvSpPr>
          <p:cNvPr id="1173510"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The </a:t>
            </a:r>
            <a:r>
              <a:rPr lang="en-US" sz="2400" b="1" baseline="0">
                <a:solidFill>
                  <a:srgbClr val="FFCC00"/>
                </a:solidFill>
              </a:rPr>
              <a:t>nucleus</a:t>
            </a:r>
            <a:r>
              <a:rPr lang="en-US" sz="2400" baseline="0">
                <a:solidFill>
                  <a:srgbClr val="FFCC00"/>
                </a:solidFill>
              </a:rPr>
              <a:t> </a:t>
            </a:r>
            <a:r>
              <a:rPr lang="en-US" sz="2400" baseline="0">
                <a:solidFill>
                  <a:schemeClr val="bg1"/>
                </a:solidFill>
              </a:rPr>
              <a:t>directs the cell’s activities and stores DNA.</a:t>
            </a:r>
            <a:endParaRPr lang="en-US" sz="2400" baseline="0">
              <a:solidFill>
                <a:srgbClr val="FFCC00"/>
              </a:solidFill>
            </a:endParaRPr>
          </a:p>
        </p:txBody>
      </p:sp>
      <p:sp>
        <p:nvSpPr>
          <p:cNvPr id="1173511"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73512" name="Text Box 8"/>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3510">
                                            <p:txEl>
                                              <p:pRg st="0" end="0"/>
                                            </p:txEl>
                                          </p:spTgt>
                                        </p:tgtEl>
                                        <p:attrNameLst>
                                          <p:attrName>style.visibility</p:attrName>
                                        </p:attrNameLst>
                                      </p:cBhvr>
                                      <p:to>
                                        <p:strVal val="visible"/>
                                      </p:to>
                                    </p:set>
                                    <p:animEffect transition="in" filter="wipe(left)">
                                      <p:cBhvr>
                                        <p:cTn id="7" dur="500"/>
                                        <p:tgtEl>
                                          <p:spTgt spid="1173510">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173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0"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91950" name="Picture 14">
            <a:hlinkClick r:id="" action="ppaction://media"/>
          </p:cNvPr>
          <p:cNvPicPr>
            <a:picLocks noRot="1" noChangeAspect="1" noChangeArrowheads="1"/>
          </p:cNvPicPr>
          <p:nvPr>
            <a:wavAudioFile r:embed="rId1" name="Embedded Sound 1"/>
          </p:nvPr>
        </p:nvPicPr>
        <p:blipFill>
          <a:blip r:embed="rId4"/>
          <a:srcRect/>
          <a:stretch>
            <a:fillRect/>
          </a:stretch>
        </p:blipFill>
        <p:spPr bwMode="auto">
          <a:xfrm>
            <a:off x="4368800" y="3225800"/>
            <a:ext cx="406400" cy="406400"/>
          </a:xfrm>
          <a:prstGeom prst="rect">
            <a:avLst/>
          </a:prstGeom>
          <a:noFill/>
        </p:spPr>
      </p:pic>
      <p:pic>
        <p:nvPicPr>
          <p:cNvPr id="1191939" name="Picture 3"/>
          <p:cNvPicPr>
            <a:picLocks noChangeAspect="1" noChangeArrowheads="1"/>
          </p:cNvPicPr>
          <p:nvPr/>
        </p:nvPicPr>
        <p:blipFill>
          <a:blip r:embed="rId5"/>
          <a:srcRect/>
          <a:stretch>
            <a:fillRect/>
          </a:stretch>
        </p:blipFill>
        <p:spPr bwMode="auto">
          <a:xfrm>
            <a:off x="8101013" y="5500688"/>
            <a:ext cx="585787" cy="595312"/>
          </a:xfrm>
          <a:prstGeom prst="rect">
            <a:avLst/>
          </a:prstGeom>
          <a:noFill/>
        </p:spPr>
      </p:pic>
      <p:sp>
        <p:nvSpPr>
          <p:cNvPr id="119194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191941" name="Picture 5"/>
          <p:cNvPicPr>
            <a:picLocks noChangeAspect="1" noChangeArrowheads="1"/>
          </p:cNvPicPr>
          <p:nvPr/>
        </p:nvPicPr>
        <p:blipFill>
          <a:blip r:embed="rId5"/>
          <a:srcRect/>
          <a:stretch>
            <a:fillRect/>
          </a:stretch>
        </p:blipFill>
        <p:spPr bwMode="auto">
          <a:xfrm>
            <a:off x="8101013" y="5500688"/>
            <a:ext cx="585787" cy="595312"/>
          </a:xfrm>
          <a:prstGeom prst="rect">
            <a:avLst/>
          </a:prstGeom>
          <a:noFill/>
        </p:spPr>
      </p:pic>
      <p:sp>
        <p:nvSpPr>
          <p:cNvPr id="1191946" name="Rectangle 10"/>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Nucleus of a Cell</a:t>
            </a:r>
            <a:endParaRPr lang="en-US" sz="2800" baseline="0">
              <a:solidFill>
                <a:srgbClr val="FFCC00"/>
              </a:solidFill>
            </a:endParaRPr>
          </a:p>
        </p:txBody>
      </p:sp>
      <p:pic>
        <p:nvPicPr>
          <p:cNvPr id="1191948" name="Picture 12" descr="60051"/>
          <p:cNvPicPr>
            <a:picLocks noChangeAspect="1" noChangeArrowheads="1"/>
          </p:cNvPicPr>
          <p:nvPr/>
        </p:nvPicPr>
        <p:blipFill>
          <a:blip r:embed="rId6"/>
          <a:srcRect/>
          <a:stretch>
            <a:fillRect/>
          </a:stretch>
        </p:blipFill>
        <p:spPr bwMode="auto">
          <a:xfrm>
            <a:off x="2286000" y="1895475"/>
            <a:ext cx="4572000" cy="3667125"/>
          </a:xfrm>
          <a:prstGeom prst="rect">
            <a:avLst/>
          </a:prstGeom>
          <a:noFill/>
        </p:spPr>
      </p:pic>
      <p:sp>
        <p:nvSpPr>
          <p:cNvPr id="1191949" name="Text Box 13"/>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47" fill="hold"/>
                                        <p:tgtEl>
                                          <p:spTgt spid="11919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91950"/>
                </p:tgtEl>
              </p:cMediaNode>
            </p:audio>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7760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7760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77605"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Nucleus, </a:t>
            </a:r>
            <a:r>
              <a:rPr lang="en-US" sz="2800" i="1" baseline="0">
                <a:solidFill>
                  <a:srgbClr val="FFCC00"/>
                </a:solidFill>
              </a:rPr>
              <a:t>continued</a:t>
            </a:r>
            <a:endParaRPr lang="en-US" sz="2800" baseline="0">
              <a:solidFill>
                <a:srgbClr val="FFCC00"/>
              </a:solidFill>
            </a:endParaRPr>
          </a:p>
        </p:txBody>
      </p:sp>
      <p:sp>
        <p:nvSpPr>
          <p:cNvPr id="117760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Nuclear Envelope</a:t>
            </a:r>
            <a:endParaRPr lang="en-US" sz="2400" baseline="0">
              <a:solidFill>
                <a:schemeClr val="bg1"/>
              </a:solidFill>
            </a:endParaRPr>
          </a:p>
          <a:p>
            <a:pPr marL="742950" lvl="1" indent="-285750">
              <a:spcBef>
                <a:spcPct val="20000"/>
              </a:spcBef>
              <a:buSzPct val="100000"/>
              <a:buFontTx/>
              <a:buChar char="–"/>
            </a:pPr>
            <a:r>
              <a:rPr lang="en-US" sz="2400" baseline="0">
                <a:solidFill>
                  <a:schemeClr val="bg1"/>
                </a:solidFill>
                <a:ea typeface="ＭＳ Ｐゴシック" charset="-128"/>
              </a:rPr>
              <a:t>The nucleus is surrounded by a double membrane called the </a:t>
            </a:r>
            <a:r>
              <a:rPr lang="en-US" sz="2400" b="1" baseline="0">
                <a:solidFill>
                  <a:srgbClr val="FFCC00"/>
                </a:solidFill>
                <a:ea typeface="ＭＳ Ｐゴシック" charset="-128"/>
              </a:rPr>
              <a:t>nuclear envelope.</a:t>
            </a:r>
            <a:endParaRPr lang="en-US" sz="2400" baseline="0">
              <a:solidFill>
                <a:srgbClr val="FFCC00"/>
              </a:solidFill>
              <a:ea typeface="ＭＳ Ｐゴシック" charset="-128"/>
            </a:endParaRPr>
          </a:p>
        </p:txBody>
      </p:sp>
      <p:sp>
        <p:nvSpPr>
          <p:cNvPr id="1177607"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77608" name="Text Box 8"/>
          <p:cNvSpPr txBox="1">
            <a:spLocks noChangeAspect="1" noChangeArrowheads="1"/>
          </p:cNvSpPr>
          <p:nvPr/>
        </p:nvSpPr>
        <p:spPr bwMode="auto">
          <a:xfrm>
            <a:off x="3505200" y="0"/>
            <a:ext cx="35814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06">
                                            <p:txEl>
                                              <p:pRg st="0" end="0"/>
                                            </p:txEl>
                                          </p:spTgt>
                                        </p:tgtEl>
                                        <p:attrNameLst>
                                          <p:attrName>style.visibility</p:attrName>
                                        </p:attrNameLst>
                                      </p:cBhvr>
                                      <p:to>
                                        <p:strVal val="visible"/>
                                      </p:to>
                                    </p:set>
                                    <p:animEffect transition="in" filter="wipe(left)">
                                      <p:cBhvr>
                                        <p:cTn id="7" dur="500"/>
                                        <p:tgtEl>
                                          <p:spTgt spid="117760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77606">
                                            <p:txEl>
                                              <p:pRg st="1" end="1"/>
                                            </p:txEl>
                                          </p:spTgt>
                                        </p:tgtEl>
                                        <p:attrNameLst>
                                          <p:attrName>style.visibility</p:attrName>
                                        </p:attrNameLst>
                                      </p:cBhvr>
                                      <p:to>
                                        <p:strVal val="visible"/>
                                      </p:to>
                                    </p:set>
                                    <p:animEffect transition="in" filter="wipe(left)">
                                      <p:cBhvr>
                                        <p:cTn id="10" dur="500"/>
                                        <p:tgtEl>
                                          <p:spTgt spid="1177606">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77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6" grpId="0" build="p"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7965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7965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79653"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Nucleus, </a:t>
            </a:r>
            <a:r>
              <a:rPr lang="en-US" sz="2800" i="1" baseline="0">
                <a:solidFill>
                  <a:srgbClr val="FFCC00"/>
                </a:solidFill>
              </a:rPr>
              <a:t>continued</a:t>
            </a:r>
            <a:endParaRPr lang="en-US" sz="2800" baseline="0">
              <a:solidFill>
                <a:srgbClr val="FFCC00"/>
              </a:solidFill>
            </a:endParaRPr>
          </a:p>
        </p:txBody>
      </p:sp>
      <p:sp>
        <p:nvSpPr>
          <p:cNvPr id="1179654"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Nucleolus</a:t>
            </a:r>
            <a:endParaRPr lang="en-US" sz="2400" baseline="0">
              <a:solidFill>
                <a:schemeClr val="bg1"/>
              </a:solidFill>
            </a:endParaRPr>
          </a:p>
          <a:p>
            <a:pPr marL="742950" lvl="1" indent="-285750">
              <a:spcBef>
                <a:spcPct val="20000"/>
              </a:spcBef>
              <a:buSzPct val="100000"/>
              <a:buFontTx/>
              <a:buChar char="–"/>
            </a:pPr>
            <a:r>
              <a:rPr lang="en-US" sz="2400" baseline="0">
                <a:solidFill>
                  <a:schemeClr val="bg1"/>
                </a:solidFill>
                <a:ea typeface="ＭＳ Ｐゴシック" charset="-128"/>
              </a:rPr>
              <a:t>The </a:t>
            </a:r>
            <a:r>
              <a:rPr lang="en-US" sz="2400" b="1" baseline="0">
                <a:solidFill>
                  <a:srgbClr val="FFCC00"/>
                </a:solidFill>
                <a:ea typeface="ＭＳ Ｐゴシック" charset="-128"/>
              </a:rPr>
              <a:t>nucleolus</a:t>
            </a:r>
            <a:r>
              <a:rPr lang="en-US" sz="2400" baseline="0">
                <a:solidFill>
                  <a:schemeClr val="bg1"/>
                </a:solidFill>
                <a:ea typeface="ＭＳ Ｐゴシック" charset="-128"/>
              </a:rPr>
              <a:t> is the place where DNA is concentrated when it is in the process of making ribosomal RNA.</a:t>
            </a:r>
            <a:endParaRPr lang="en-US" sz="2400" baseline="0">
              <a:solidFill>
                <a:srgbClr val="FFCC00"/>
              </a:solidFill>
              <a:ea typeface="ＭＳ Ｐゴシック" charset="-128"/>
            </a:endParaRPr>
          </a:p>
        </p:txBody>
      </p:sp>
      <p:sp>
        <p:nvSpPr>
          <p:cNvPr id="1179655"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79656" name="Text Box 8"/>
          <p:cNvSpPr txBox="1">
            <a:spLocks noChangeAspect="1" noChangeArrowheads="1"/>
          </p:cNvSpPr>
          <p:nvPr/>
        </p:nvSpPr>
        <p:spPr bwMode="auto">
          <a:xfrm>
            <a:off x="3505200" y="0"/>
            <a:ext cx="35814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9654">
                                            <p:txEl>
                                              <p:pRg st="0" end="0"/>
                                            </p:txEl>
                                          </p:spTgt>
                                        </p:tgtEl>
                                        <p:attrNameLst>
                                          <p:attrName>style.visibility</p:attrName>
                                        </p:attrNameLst>
                                      </p:cBhvr>
                                      <p:to>
                                        <p:strVal val="visible"/>
                                      </p:to>
                                    </p:set>
                                    <p:animEffect transition="in" filter="wipe(left)">
                                      <p:cBhvr>
                                        <p:cTn id="7" dur="500"/>
                                        <p:tgtEl>
                                          <p:spTgt spid="117965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79654">
                                            <p:txEl>
                                              <p:pRg st="1" end="1"/>
                                            </p:txEl>
                                          </p:spTgt>
                                        </p:tgtEl>
                                        <p:attrNameLst>
                                          <p:attrName>style.visibility</p:attrName>
                                        </p:attrNameLst>
                                      </p:cBhvr>
                                      <p:to>
                                        <p:strVal val="visible"/>
                                      </p:to>
                                    </p:set>
                                    <p:animEffect transition="in" filter="wipe(left)">
                                      <p:cBhvr>
                                        <p:cTn id="10" dur="500"/>
                                        <p:tgtEl>
                                          <p:spTgt spid="1179654">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79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4"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95232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952323" name="Text Box 3"/>
          <p:cNvSpPr txBox="1">
            <a:spLocks noChangeArrowheads="1"/>
          </p:cNvSpPr>
          <p:nvPr/>
        </p:nvSpPr>
        <p:spPr bwMode="auto">
          <a:xfrm>
            <a:off x="3505200" y="0"/>
            <a:ext cx="48006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The History of Cell Biology</a:t>
            </a:r>
            <a:endParaRPr lang="en-US" sz="2000" b="1" baseline="0">
              <a:solidFill>
                <a:srgbClr val="FFCC00"/>
              </a:solidFill>
            </a:endParaRPr>
          </a:p>
        </p:txBody>
      </p:sp>
      <p:sp>
        <p:nvSpPr>
          <p:cNvPr id="952326" name="Rectangle 6"/>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952329" name="Rectangle 9"/>
          <p:cNvSpPr>
            <a:spLocks noGrp="1" noChangeArrowheads="1"/>
          </p:cNvSpPr>
          <p:nvPr>
            <p:ph type="title"/>
          </p:nvPr>
        </p:nvSpPr>
        <p:spPr>
          <a:noFill/>
          <a:ln/>
        </p:spPr>
        <p:txBody>
          <a:bodyPr/>
          <a:lstStyle/>
          <a:p>
            <a:r>
              <a:rPr lang="en-US"/>
              <a:t>Objectives</a:t>
            </a:r>
            <a:endParaRPr lang="en-US" b="0"/>
          </a:p>
        </p:txBody>
      </p:sp>
      <p:sp>
        <p:nvSpPr>
          <p:cNvPr id="952330" name="Rectangle 10"/>
          <p:cNvSpPr>
            <a:spLocks noGrp="1" noChangeArrowheads="1"/>
          </p:cNvSpPr>
          <p:nvPr>
            <p:ph idx="1"/>
          </p:nvPr>
        </p:nvSpPr>
        <p:spPr>
          <a:noFill/>
          <a:ln/>
        </p:spPr>
        <p:txBody>
          <a:bodyPr>
            <a:normAutofit fontScale="85000" lnSpcReduction="20000"/>
          </a:bodyPr>
          <a:lstStyle/>
          <a:p>
            <a:r>
              <a:rPr lang="en-US" b="1"/>
              <a:t>Name</a:t>
            </a:r>
            <a:r>
              <a:rPr lang="en-US"/>
              <a:t> </a:t>
            </a:r>
            <a:r>
              <a:rPr lang="en-US">
                <a:solidFill>
                  <a:schemeClr val="bg1"/>
                </a:solidFill>
              </a:rPr>
              <a:t>the scientists who first observed living and nonliving cells.</a:t>
            </a:r>
          </a:p>
          <a:p>
            <a:pPr>
              <a:spcBef>
                <a:spcPct val="0"/>
              </a:spcBef>
              <a:buSzTx/>
              <a:buFontTx/>
              <a:buNone/>
            </a:pPr>
            <a:endParaRPr lang="en-US">
              <a:solidFill>
                <a:schemeClr val="bg1"/>
              </a:solidFill>
            </a:endParaRPr>
          </a:p>
          <a:p>
            <a:r>
              <a:rPr lang="en-US" b="1"/>
              <a:t>Summarize</a:t>
            </a:r>
            <a:r>
              <a:rPr lang="en-US"/>
              <a:t> </a:t>
            </a:r>
            <a:r>
              <a:rPr lang="en-US">
                <a:solidFill>
                  <a:schemeClr val="bg1"/>
                </a:solidFill>
              </a:rPr>
              <a:t>the research that led to the development of the cell theory.</a:t>
            </a:r>
          </a:p>
          <a:p>
            <a:endParaRPr lang="en-US">
              <a:solidFill>
                <a:schemeClr val="bg1"/>
              </a:solidFill>
            </a:endParaRPr>
          </a:p>
          <a:p>
            <a:r>
              <a:rPr lang="en-US" b="1"/>
              <a:t>State</a:t>
            </a:r>
            <a:r>
              <a:rPr lang="en-US"/>
              <a:t> </a:t>
            </a:r>
            <a:r>
              <a:rPr lang="en-US">
                <a:solidFill>
                  <a:schemeClr val="bg1"/>
                </a:solidFill>
              </a:rPr>
              <a:t>the three principles of the cell theory.</a:t>
            </a:r>
            <a:endParaRPr lang="en-US"/>
          </a:p>
          <a:p>
            <a:endParaRPr lang="en-US" b="1"/>
          </a:p>
          <a:p>
            <a:r>
              <a:rPr lang="en-US" b="1"/>
              <a:t>Explain</a:t>
            </a:r>
            <a:r>
              <a:rPr lang="en-US"/>
              <a:t> </a:t>
            </a:r>
            <a:r>
              <a:rPr lang="en-US">
                <a:solidFill>
                  <a:schemeClr val="bg1"/>
                </a:solidFill>
              </a:rPr>
              <a:t>why the cell is considered to be the basic unit of life.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30">
                                            <p:txEl>
                                              <p:pRg st="0" end="0"/>
                                            </p:txEl>
                                          </p:spTgt>
                                        </p:tgtEl>
                                        <p:attrNameLst>
                                          <p:attrName>style.visibility</p:attrName>
                                        </p:attrNameLst>
                                      </p:cBhvr>
                                      <p:to>
                                        <p:strVal val="visible"/>
                                      </p:to>
                                    </p:set>
                                    <p:animEffect transition="in" filter="wipe(left)">
                                      <p:cBhvr>
                                        <p:cTn id="7" dur="500"/>
                                        <p:tgtEl>
                                          <p:spTgt spid="952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30">
                                            <p:txEl>
                                              <p:pRg st="2" end="2"/>
                                            </p:txEl>
                                          </p:spTgt>
                                        </p:tgtEl>
                                        <p:attrNameLst>
                                          <p:attrName>style.visibility</p:attrName>
                                        </p:attrNameLst>
                                      </p:cBhvr>
                                      <p:to>
                                        <p:strVal val="visible"/>
                                      </p:to>
                                    </p:set>
                                    <p:animEffect transition="in" filter="wipe(left)">
                                      <p:cBhvr>
                                        <p:cTn id="12" dur="500"/>
                                        <p:tgtEl>
                                          <p:spTgt spid="952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30">
                                            <p:txEl>
                                              <p:pRg st="4" end="4"/>
                                            </p:txEl>
                                          </p:spTgt>
                                        </p:tgtEl>
                                        <p:attrNameLst>
                                          <p:attrName>style.visibility</p:attrName>
                                        </p:attrNameLst>
                                      </p:cBhvr>
                                      <p:to>
                                        <p:strVal val="visible"/>
                                      </p:to>
                                    </p:set>
                                    <p:animEffect transition="in" filter="wipe(left)">
                                      <p:cBhvr>
                                        <p:cTn id="17" dur="500"/>
                                        <p:tgtEl>
                                          <p:spTgt spid="9523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30">
                                            <p:txEl>
                                              <p:pRg st="6" end="6"/>
                                            </p:txEl>
                                          </p:spTgt>
                                        </p:tgtEl>
                                        <p:attrNameLst>
                                          <p:attrName>style.visibility</p:attrName>
                                        </p:attrNameLst>
                                      </p:cBhvr>
                                      <p:to>
                                        <p:strVal val="visible"/>
                                      </p:to>
                                    </p:set>
                                    <p:animEffect transition="in" filter="wipe(left)">
                                      <p:cBhvr>
                                        <p:cTn id="22" dur="500"/>
                                        <p:tgtEl>
                                          <p:spTgt spid="952330">
                                            <p:txEl>
                                              <p:pRg st="6" end="6"/>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952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0" grpId="0" build="p"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8169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8170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81701"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Mitochondria</a:t>
            </a:r>
            <a:endParaRPr lang="en-US" sz="2800" baseline="0">
              <a:solidFill>
                <a:srgbClr val="FFCC00"/>
              </a:solidFill>
            </a:endParaRPr>
          </a:p>
        </p:txBody>
      </p:sp>
      <p:sp>
        <p:nvSpPr>
          <p:cNvPr id="1181702"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Mitochondria</a:t>
            </a:r>
            <a:r>
              <a:rPr lang="en-US" sz="2400" baseline="0">
                <a:solidFill>
                  <a:srgbClr val="FFCC00"/>
                </a:solidFill>
              </a:rPr>
              <a:t> </a:t>
            </a:r>
            <a:r>
              <a:rPr lang="en-US" sz="2400" baseline="0">
                <a:solidFill>
                  <a:schemeClr val="bg1"/>
                </a:solidFill>
              </a:rPr>
              <a:t>harvest energy from organic compounds and transfer it to ATP.</a:t>
            </a:r>
            <a:endParaRPr lang="en-US" sz="2400" baseline="0">
              <a:solidFill>
                <a:srgbClr val="FFCC00"/>
              </a:solidFill>
            </a:endParaRPr>
          </a:p>
        </p:txBody>
      </p:sp>
      <p:sp>
        <p:nvSpPr>
          <p:cNvPr id="1181703"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81705" name="Text Box 9"/>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pic>
        <p:nvPicPr>
          <p:cNvPr id="1181706" name="Picture 10" descr="32"/>
          <p:cNvPicPr>
            <a:picLocks noChangeAspect="1" noChangeArrowheads="1"/>
          </p:cNvPicPr>
          <p:nvPr/>
        </p:nvPicPr>
        <p:blipFill>
          <a:blip r:embed="rId4"/>
          <a:srcRect/>
          <a:stretch>
            <a:fillRect/>
          </a:stretch>
        </p:blipFill>
        <p:spPr bwMode="auto">
          <a:xfrm>
            <a:off x="762000" y="2667000"/>
            <a:ext cx="7162800" cy="33655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1702">
                                            <p:txEl>
                                              <p:pRg st="0" end="0"/>
                                            </p:txEl>
                                          </p:spTgt>
                                        </p:tgtEl>
                                        <p:attrNameLst>
                                          <p:attrName>style.visibility</p:attrName>
                                        </p:attrNameLst>
                                      </p:cBhvr>
                                      <p:to>
                                        <p:strVal val="visible"/>
                                      </p:to>
                                    </p:set>
                                    <p:animEffect transition="in" filter="wipe(left)">
                                      <p:cBhvr>
                                        <p:cTn id="7" dur="500"/>
                                        <p:tgtEl>
                                          <p:spTgt spid="1181702">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8170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81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702" grpId="0" build="p"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93986" name="Picture 1026"/>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193987" name="Rectangle 1027"/>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193988" name="Picture 1028"/>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193993" name="Rectangle 1033"/>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Mitochondrion</a:t>
            </a:r>
            <a:endParaRPr lang="en-US" sz="2800" baseline="0">
              <a:solidFill>
                <a:srgbClr val="FFCC00"/>
              </a:solidFill>
            </a:endParaRPr>
          </a:p>
        </p:txBody>
      </p:sp>
      <p:sp>
        <p:nvSpPr>
          <p:cNvPr id="1193996" name="Text Box 1036"/>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pic>
        <p:nvPicPr>
          <p:cNvPr id="1194004" name="Picture 1044" descr="/Volumes/CA_ModernBiology/Ch04/60060.mov">
            <a:hlinkClick r:id="" action="ppaction://media"/>
          </p:cNvPr>
          <p:cNvPicPr/>
          <p:nvPr>
            <a:videoFile r:link="rId1"/>
          </p:nvPr>
        </p:nvPicPr>
        <p:blipFill>
          <a:blip r:embed="rId5"/>
          <a:srcRect/>
          <a:stretch>
            <a:fillRect/>
          </a:stretch>
        </p:blipFill>
        <p:spPr bwMode="auto">
          <a:xfrm>
            <a:off x="2032000" y="1905000"/>
            <a:ext cx="5081588" cy="3810000"/>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9400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94004"/>
                                        </p:tgtEl>
                                      </p:cBhvr>
                                    </p:cmd>
                                  </p:childTnLst>
                                </p:cTn>
                              </p:par>
                            </p:childTnLst>
                          </p:cTn>
                        </p:par>
                      </p:childTnLst>
                    </p:cTn>
                  </p:par>
                </p:childTnLst>
              </p:cTn>
              <p:nextCondLst>
                <p:cond evt="onClick" delay="0">
                  <p:tgtEl>
                    <p:spTgt spid="1194004"/>
                  </p:tgtEl>
                </p:cond>
              </p:nextCondLst>
            </p:seq>
            <p:video>
              <p:cMediaNode>
                <p:cTn id="7" fill="hold" display="0">
                  <p:stCondLst>
                    <p:cond delay="indefinite"/>
                  </p:stCondLst>
                  <p:endCondLst>
                    <p:cond evt="onNext" delay="0">
                      <p:tgtEl>
                        <p:sldTgt/>
                      </p:tgtEl>
                    </p:cond>
                    <p:cond evt="onPrev" delay="0">
                      <p:tgtEl>
                        <p:sldTgt/>
                      </p:tgtEl>
                    </p:cond>
                  </p:endCondLst>
                </p:cTn>
                <p:tgtEl>
                  <p:spTgt spid="1194004"/>
                </p:tgtEl>
              </p:cMediaNode>
            </p:video>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8374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8374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83749"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Ribosomes</a:t>
            </a:r>
            <a:endParaRPr lang="en-US" sz="2800" baseline="0">
              <a:solidFill>
                <a:srgbClr val="FFCC00"/>
              </a:solidFill>
            </a:endParaRPr>
          </a:p>
        </p:txBody>
      </p:sp>
      <p:sp>
        <p:nvSpPr>
          <p:cNvPr id="1183750"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Ribosomes</a:t>
            </a:r>
            <a:r>
              <a:rPr lang="en-US" sz="2400" baseline="0">
                <a:solidFill>
                  <a:srgbClr val="FFCC00"/>
                </a:solidFill>
              </a:rPr>
              <a:t> </a:t>
            </a:r>
            <a:r>
              <a:rPr lang="en-US" sz="2400" baseline="0">
                <a:solidFill>
                  <a:schemeClr val="bg1"/>
                </a:solidFill>
              </a:rPr>
              <a:t>are either free or attached to the rough ER and play a role in protein synthesis.</a:t>
            </a:r>
          </a:p>
        </p:txBody>
      </p:sp>
      <p:sp>
        <p:nvSpPr>
          <p:cNvPr id="1183751" name="Rectangle 7"/>
          <p:cNvSpPr>
            <a:spLocks noChangeArrowheads="1"/>
          </p:cNvSpPr>
          <p:nvPr/>
        </p:nvSpPr>
        <p:spPr bwMode="auto">
          <a:xfrm>
            <a:off x="28035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83753" name="Text Box 9"/>
          <p:cNvSpPr txBox="1">
            <a:spLocks noChangeAspect="1" noChangeArrowheads="1"/>
          </p:cNvSpPr>
          <p:nvPr/>
        </p:nvSpPr>
        <p:spPr bwMode="auto">
          <a:xfrm>
            <a:off x="3505200" y="0"/>
            <a:ext cx="35814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3750">
                                            <p:txEl>
                                              <p:pRg st="0" end="0"/>
                                            </p:txEl>
                                          </p:spTgt>
                                        </p:tgtEl>
                                        <p:attrNameLst>
                                          <p:attrName>style.visibility</p:attrName>
                                        </p:attrNameLst>
                                      </p:cBhvr>
                                      <p:to>
                                        <p:strVal val="visible"/>
                                      </p:to>
                                    </p:set>
                                    <p:animEffect transition="in" filter="wipe(left)">
                                      <p:cBhvr>
                                        <p:cTn id="7" dur="500"/>
                                        <p:tgtEl>
                                          <p:spTgt spid="1183750">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183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3750"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8989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89891"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189892"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89893" name="Rectangle 5"/>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sz="2000" b="1" baseline="0">
              <a:solidFill>
                <a:schemeClr val="bg1"/>
              </a:solidFill>
            </a:endParaRPr>
          </a:p>
          <a:p>
            <a:endParaRPr lang="en-US" sz="2000" b="1" baseline="0">
              <a:solidFill>
                <a:schemeClr val="bg1"/>
              </a:solidFill>
            </a:endParaRPr>
          </a:p>
          <a:p>
            <a:r>
              <a:rPr lang="en-US" sz="2000" b="1" baseline="0">
                <a:solidFill>
                  <a:schemeClr val="bg1"/>
                </a:solidFill>
              </a:rPr>
              <a:t>Click below to watch the Visual Concept.</a:t>
            </a:r>
          </a:p>
        </p:txBody>
      </p:sp>
      <p:pic>
        <p:nvPicPr>
          <p:cNvPr id="1189894" name="Picture 6"/>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189895" name="Rectangle 7"/>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sz="1800" b="1" baseline="0">
                <a:solidFill>
                  <a:srgbClr val="000099"/>
                </a:solidFill>
              </a:rPr>
              <a:t>Visual Concept</a:t>
            </a:r>
          </a:p>
        </p:txBody>
      </p:sp>
      <p:sp>
        <p:nvSpPr>
          <p:cNvPr id="1189897" name="Rectangle 9"/>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Ribosomes</a:t>
            </a:r>
            <a:endParaRPr lang="en-US" sz="2800" baseline="0">
              <a:solidFill>
                <a:srgbClr val="FFCC00"/>
              </a:solidFill>
            </a:endParaRPr>
          </a:p>
        </p:txBody>
      </p:sp>
      <p:sp>
        <p:nvSpPr>
          <p:cNvPr id="1189899" name="Rectangle 11">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189901" name="Text Box 13"/>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8579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8579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85797"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Endoplasmic Reticulum</a:t>
            </a:r>
            <a:endParaRPr lang="en-US" sz="2800" baseline="0">
              <a:solidFill>
                <a:srgbClr val="FFCC00"/>
              </a:solidFill>
            </a:endParaRPr>
          </a:p>
        </p:txBody>
      </p:sp>
      <p:sp>
        <p:nvSpPr>
          <p:cNvPr id="1185798"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The rough ER prepares proteins for export or insertion into the cell membrane.</a:t>
            </a:r>
            <a:r>
              <a:rPr lang="en-US" sz="2400" baseline="0">
                <a:solidFill>
                  <a:srgbClr val="FFCC00"/>
                </a:solidFill>
              </a:rPr>
              <a:t> </a:t>
            </a:r>
          </a:p>
          <a:p>
            <a:pPr marL="342900" indent="-342900">
              <a:spcBef>
                <a:spcPct val="20000"/>
              </a:spcBef>
              <a:buSzPct val="100000"/>
              <a:buFontTx/>
              <a:buChar char="•"/>
            </a:pPr>
            <a:endParaRPr lang="en-US" sz="2400" baseline="0">
              <a:solidFill>
                <a:srgbClr val="FFCC00"/>
              </a:solidFill>
            </a:endParaRPr>
          </a:p>
        </p:txBody>
      </p:sp>
      <p:sp>
        <p:nvSpPr>
          <p:cNvPr id="1185799" name="Rectangle 7"/>
          <p:cNvSpPr>
            <a:spLocks noChangeArrowheads="1"/>
          </p:cNvSpPr>
          <p:nvPr/>
        </p:nvSpPr>
        <p:spPr bwMode="auto">
          <a:xfrm>
            <a:off x="28035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85800" name="Text Box 8"/>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5798">
                                            <p:txEl>
                                              <p:pRg st="0" end="0"/>
                                            </p:txEl>
                                          </p:spTgt>
                                        </p:tgtEl>
                                        <p:attrNameLst>
                                          <p:attrName>style.visibility</p:attrName>
                                        </p:attrNameLst>
                                      </p:cBhvr>
                                      <p:to>
                                        <p:strVal val="visible"/>
                                      </p:to>
                                    </p:set>
                                    <p:animEffect transition="in" filter="wipe(left)">
                                      <p:cBhvr>
                                        <p:cTn id="7" dur="500"/>
                                        <p:tgtEl>
                                          <p:spTgt spid="1185798">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185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8" grpId="0" build="p"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8784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8784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87845"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Endoplasmic Reticulum, </a:t>
            </a:r>
            <a:r>
              <a:rPr lang="en-US" sz="2800" i="1" baseline="0">
                <a:solidFill>
                  <a:srgbClr val="FFCC00"/>
                </a:solidFill>
              </a:rPr>
              <a:t>continued</a:t>
            </a:r>
            <a:endParaRPr lang="en-US" sz="2800" baseline="0">
              <a:solidFill>
                <a:srgbClr val="FFCC00"/>
              </a:solidFill>
            </a:endParaRPr>
          </a:p>
        </p:txBody>
      </p:sp>
      <p:sp>
        <p:nvSpPr>
          <p:cNvPr id="118784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The smooth ER builds lipids and participates in detoxification of toxins.</a:t>
            </a:r>
            <a:endParaRPr lang="en-US" sz="2400" baseline="0">
              <a:solidFill>
                <a:srgbClr val="FFCC00"/>
              </a:solidFill>
            </a:endParaRPr>
          </a:p>
        </p:txBody>
      </p:sp>
      <p:sp>
        <p:nvSpPr>
          <p:cNvPr id="1187847" name="Rectangle 7"/>
          <p:cNvSpPr>
            <a:spLocks noChangeArrowheads="1"/>
          </p:cNvSpPr>
          <p:nvPr/>
        </p:nvSpPr>
        <p:spPr bwMode="auto">
          <a:xfrm>
            <a:off x="28035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87848" name="Text Box 8"/>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846">
                                            <p:txEl>
                                              <p:pRg st="0" end="0"/>
                                            </p:txEl>
                                          </p:spTgt>
                                        </p:tgtEl>
                                        <p:attrNameLst>
                                          <p:attrName>style.visibility</p:attrName>
                                        </p:attrNameLst>
                                      </p:cBhvr>
                                      <p:to>
                                        <p:strVal val="visible"/>
                                      </p:to>
                                    </p:set>
                                    <p:animEffect transition="in" filter="wipe(left)">
                                      <p:cBhvr>
                                        <p:cTn id="7" dur="500"/>
                                        <p:tgtEl>
                                          <p:spTgt spid="1187846">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187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46" grpId="0" build="p"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9603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96035"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196036"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96037" name="Rectangle 5"/>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sz="2000" b="1" baseline="0">
              <a:solidFill>
                <a:schemeClr val="bg1"/>
              </a:solidFill>
            </a:endParaRPr>
          </a:p>
          <a:p>
            <a:endParaRPr lang="en-US" sz="2000" b="1" baseline="0">
              <a:solidFill>
                <a:schemeClr val="bg1"/>
              </a:solidFill>
            </a:endParaRPr>
          </a:p>
          <a:p>
            <a:r>
              <a:rPr lang="en-US" sz="2000" b="1" baseline="0">
                <a:solidFill>
                  <a:schemeClr val="bg1"/>
                </a:solidFill>
              </a:rPr>
              <a:t>Click below to watch the Visual Concept.</a:t>
            </a:r>
          </a:p>
        </p:txBody>
      </p:sp>
      <p:pic>
        <p:nvPicPr>
          <p:cNvPr id="1196038" name="Picture 6"/>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196039" name="Rectangle 7"/>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sz="1800" b="1" baseline="0">
                <a:solidFill>
                  <a:srgbClr val="000099"/>
                </a:solidFill>
              </a:rPr>
              <a:t>Visual Concept</a:t>
            </a:r>
          </a:p>
        </p:txBody>
      </p:sp>
      <p:sp>
        <p:nvSpPr>
          <p:cNvPr id="1196041" name="Rectangle 9"/>
          <p:cNvSpPr>
            <a:spLocks noChangeArrowheads="1"/>
          </p:cNvSpPr>
          <p:nvPr/>
        </p:nvSpPr>
        <p:spPr bwMode="auto">
          <a:xfrm>
            <a:off x="685800" y="1066800"/>
            <a:ext cx="80010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Endoplasmic Reticulum (ER) and Ribosomes</a:t>
            </a:r>
          </a:p>
        </p:txBody>
      </p:sp>
      <p:sp>
        <p:nvSpPr>
          <p:cNvPr id="1196043" name="Rectangle 11">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196045" name="Text Box 13"/>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08032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032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080325" name="Rectangle 5"/>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Golgi Apparatus</a:t>
            </a:r>
            <a:endParaRPr lang="en-US" sz="2800" baseline="0">
              <a:solidFill>
                <a:srgbClr val="FFCC00"/>
              </a:solidFill>
            </a:endParaRPr>
          </a:p>
        </p:txBody>
      </p:sp>
      <p:sp>
        <p:nvSpPr>
          <p:cNvPr id="108032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The</a:t>
            </a:r>
            <a:r>
              <a:rPr lang="en-US" sz="2400" baseline="0">
                <a:solidFill>
                  <a:srgbClr val="FFCC00"/>
                </a:solidFill>
              </a:rPr>
              <a:t> </a:t>
            </a:r>
            <a:r>
              <a:rPr lang="en-US" sz="2400" b="1" baseline="0">
                <a:solidFill>
                  <a:srgbClr val="FFCC00"/>
                </a:solidFill>
              </a:rPr>
              <a:t>Golgi apparatus</a:t>
            </a:r>
            <a:r>
              <a:rPr lang="en-US" sz="2400" baseline="0">
                <a:solidFill>
                  <a:srgbClr val="FFCC00"/>
                </a:solidFill>
              </a:rPr>
              <a:t> </a:t>
            </a:r>
            <a:r>
              <a:rPr lang="en-US" sz="2400" baseline="0">
                <a:solidFill>
                  <a:schemeClr val="bg1"/>
                </a:solidFill>
              </a:rPr>
              <a:t>processes and packages proteins.</a:t>
            </a:r>
          </a:p>
          <a:p>
            <a:pPr marL="342900" indent="-3429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080329" name="Text Box 9"/>
          <p:cNvSpPr txBox="1">
            <a:spLocks noChangeAspect="1" noChangeArrowheads="1"/>
          </p:cNvSpPr>
          <p:nvPr/>
        </p:nvSpPr>
        <p:spPr bwMode="auto">
          <a:xfrm>
            <a:off x="3505200" y="0"/>
            <a:ext cx="35814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0326">
                                            <p:txEl>
                                              <p:pRg st="0" end="0"/>
                                            </p:txEl>
                                          </p:spTgt>
                                        </p:tgtEl>
                                        <p:attrNameLst>
                                          <p:attrName>style.visibility</p:attrName>
                                        </p:attrNameLst>
                                      </p:cBhvr>
                                      <p:to>
                                        <p:strVal val="visible"/>
                                      </p:to>
                                    </p:set>
                                    <p:animEffect transition="in" filter="wipe(left)">
                                      <p:cBhvr>
                                        <p:cTn id="7" dur="500"/>
                                        <p:tgtEl>
                                          <p:spTgt spid="1080326">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080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6" grpId="0" build="p"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9808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98083"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98084"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Vesicles</a:t>
            </a:r>
            <a:endParaRPr lang="en-US" sz="2800" baseline="0">
              <a:solidFill>
                <a:srgbClr val="FFCC00"/>
              </a:solidFill>
            </a:endParaRPr>
          </a:p>
        </p:txBody>
      </p:sp>
      <p:sp>
        <p:nvSpPr>
          <p:cNvPr id="1198085"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Vesicles, including </a:t>
            </a:r>
            <a:r>
              <a:rPr lang="en-US" sz="2400" b="1" baseline="0">
                <a:solidFill>
                  <a:srgbClr val="FFCC00"/>
                </a:solidFill>
              </a:rPr>
              <a:t>lysosomes </a:t>
            </a:r>
            <a:r>
              <a:rPr lang="en-US" sz="2400" baseline="0">
                <a:solidFill>
                  <a:schemeClr val="bg1"/>
                </a:solidFill>
              </a:rPr>
              <a:t>(digestive enzymes) and </a:t>
            </a:r>
            <a:r>
              <a:rPr lang="en-US" sz="2400" b="1" baseline="0">
                <a:solidFill>
                  <a:srgbClr val="FFCC00"/>
                </a:solidFill>
              </a:rPr>
              <a:t>peroxisomes</a:t>
            </a:r>
            <a:r>
              <a:rPr lang="en-US" sz="2400" baseline="0">
                <a:solidFill>
                  <a:schemeClr val="bg1"/>
                </a:solidFill>
              </a:rPr>
              <a:t> (detoxification enzymes), are classified by their contents.</a:t>
            </a:r>
          </a:p>
          <a:p>
            <a:pPr marL="342900" indent="-3429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198087" name="Text Box 7"/>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085">
                                            <p:txEl>
                                              <p:pRg st="0" end="0"/>
                                            </p:txEl>
                                          </p:spTgt>
                                        </p:tgtEl>
                                        <p:attrNameLst>
                                          <p:attrName>style.visibility</p:attrName>
                                        </p:attrNameLst>
                                      </p:cBhvr>
                                      <p:to>
                                        <p:strVal val="visible"/>
                                      </p:to>
                                    </p:set>
                                    <p:animEffect transition="in" filter="wipe(left)">
                                      <p:cBhvr>
                                        <p:cTn id="7" dur="500"/>
                                        <p:tgtEl>
                                          <p:spTgt spid="119808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198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85" grpId="0" build="p"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0013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00131"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00132"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Vesicles, </a:t>
            </a:r>
            <a:r>
              <a:rPr lang="en-US" sz="2800" i="1" baseline="0">
                <a:solidFill>
                  <a:srgbClr val="FFCC00"/>
                </a:solidFill>
              </a:rPr>
              <a:t>continued</a:t>
            </a:r>
            <a:endParaRPr lang="en-US" sz="2800" baseline="0">
              <a:solidFill>
                <a:srgbClr val="FFCC00"/>
              </a:solidFill>
            </a:endParaRPr>
          </a:p>
        </p:txBody>
      </p:sp>
      <p:sp>
        <p:nvSpPr>
          <p:cNvPr id="1200133"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Protein Synthesis</a:t>
            </a:r>
            <a:endParaRPr lang="en-US" sz="2400" baseline="0">
              <a:solidFill>
                <a:schemeClr val="bg1"/>
              </a:solidFill>
            </a:endParaRPr>
          </a:p>
          <a:p>
            <a:pPr marL="742950" lvl="1" indent="-285750">
              <a:spcBef>
                <a:spcPct val="20000"/>
              </a:spcBef>
              <a:buSzPct val="100000"/>
              <a:buFontTx/>
              <a:buChar char="–"/>
            </a:pPr>
            <a:r>
              <a:rPr lang="en-US" sz="2400" baseline="0">
                <a:solidFill>
                  <a:schemeClr val="bg1"/>
                </a:solidFill>
                <a:ea typeface="ＭＳ Ｐゴシック" charset="-128"/>
              </a:rPr>
              <a:t>The rough ER, Golgi apparatus, and vesicles work together to transport proteins to their destinations inside and outside the cell.</a:t>
            </a:r>
          </a:p>
          <a:p>
            <a:pPr marL="342900" indent="-3429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200135" name="Text Box 7"/>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0133">
                                            <p:txEl>
                                              <p:pRg st="0" end="0"/>
                                            </p:txEl>
                                          </p:spTgt>
                                        </p:tgtEl>
                                        <p:attrNameLst>
                                          <p:attrName>style.visibility</p:attrName>
                                        </p:attrNameLst>
                                      </p:cBhvr>
                                      <p:to>
                                        <p:strVal val="visible"/>
                                      </p:to>
                                    </p:set>
                                    <p:animEffect transition="in" filter="wipe(left)">
                                      <p:cBhvr>
                                        <p:cTn id="7" dur="500"/>
                                        <p:tgtEl>
                                          <p:spTgt spid="120013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00133">
                                            <p:txEl>
                                              <p:pRg st="1" end="1"/>
                                            </p:txEl>
                                          </p:spTgt>
                                        </p:tgtEl>
                                        <p:attrNameLst>
                                          <p:attrName>style.visibility</p:attrName>
                                        </p:attrNameLst>
                                      </p:cBhvr>
                                      <p:to>
                                        <p:strVal val="visible"/>
                                      </p:to>
                                    </p:set>
                                    <p:animEffect transition="in" filter="wipe(left)">
                                      <p:cBhvr>
                                        <p:cTn id="10" dur="500"/>
                                        <p:tgtEl>
                                          <p:spTgt spid="1200133">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200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133" grpId="0" build="p"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95539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955395"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The History of Cell Biology</a:t>
            </a:r>
          </a:p>
        </p:txBody>
      </p:sp>
      <p:sp>
        <p:nvSpPr>
          <p:cNvPr id="955398" name="Rectangle 6"/>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955401" name="Rectangle 9"/>
          <p:cNvSpPr>
            <a:spLocks noGrp="1" noChangeArrowheads="1"/>
          </p:cNvSpPr>
          <p:nvPr>
            <p:ph type="title"/>
          </p:nvPr>
        </p:nvSpPr>
        <p:spPr>
          <a:noFill/>
          <a:ln/>
        </p:spPr>
        <p:txBody>
          <a:bodyPr/>
          <a:lstStyle/>
          <a:p>
            <a:r>
              <a:rPr lang="en-US"/>
              <a:t>The Discovery of Cells</a:t>
            </a:r>
            <a:endParaRPr lang="en-US" b="0"/>
          </a:p>
        </p:txBody>
      </p:sp>
      <p:sp>
        <p:nvSpPr>
          <p:cNvPr id="955402" name="Rectangle 10"/>
          <p:cNvSpPr>
            <a:spLocks noGrp="1" noChangeArrowheads="1"/>
          </p:cNvSpPr>
          <p:nvPr>
            <p:ph idx="1"/>
          </p:nvPr>
        </p:nvSpPr>
        <p:spPr>
          <a:noFill/>
          <a:ln/>
        </p:spPr>
        <p:txBody>
          <a:bodyPr/>
          <a:lstStyle/>
          <a:p>
            <a:r>
              <a:rPr lang="en-US">
                <a:solidFill>
                  <a:schemeClr val="bg1"/>
                </a:solidFill>
              </a:rPr>
              <a:t>All living things are made up of one or more cells.</a:t>
            </a:r>
          </a:p>
          <a:p>
            <a:endParaRPr lang="en-US">
              <a:solidFill>
                <a:schemeClr val="bg1"/>
              </a:solidFill>
            </a:endParaRPr>
          </a:p>
          <a:p>
            <a:r>
              <a:rPr lang="en-US">
                <a:solidFill>
                  <a:schemeClr val="bg1"/>
                </a:solidFill>
              </a:rPr>
              <a:t>A </a:t>
            </a:r>
            <a:r>
              <a:rPr lang="en-US" b="1"/>
              <a:t>cell</a:t>
            </a:r>
            <a:r>
              <a:rPr lang="en-US">
                <a:solidFill>
                  <a:schemeClr val="bg1"/>
                </a:solidFill>
              </a:rPr>
              <a:t> is the smallest unit that can carry on all of the processes of life.</a:t>
            </a:r>
          </a:p>
          <a:p>
            <a:endParaRPr lang="en-US">
              <a:solidFill>
                <a:schemeClr val="bg1"/>
              </a:solidFill>
            </a:endParaRPr>
          </a:p>
          <a:p>
            <a:pPr algn="ctr">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5402">
                                            <p:txEl>
                                              <p:pRg st="0" end="0"/>
                                            </p:txEl>
                                          </p:spTgt>
                                        </p:tgtEl>
                                        <p:attrNameLst>
                                          <p:attrName>style.visibility</p:attrName>
                                        </p:attrNameLst>
                                      </p:cBhvr>
                                      <p:to>
                                        <p:strVal val="visible"/>
                                      </p:to>
                                    </p:set>
                                    <p:animEffect transition="in" filter="wipe(left)">
                                      <p:cBhvr>
                                        <p:cTn id="7" dur="500"/>
                                        <p:tgtEl>
                                          <p:spTgt spid="955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5402">
                                            <p:txEl>
                                              <p:pRg st="2" end="2"/>
                                            </p:txEl>
                                          </p:spTgt>
                                        </p:tgtEl>
                                        <p:attrNameLst>
                                          <p:attrName>style.visibility</p:attrName>
                                        </p:attrNameLst>
                                      </p:cBhvr>
                                      <p:to>
                                        <p:strVal val="visible"/>
                                      </p:to>
                                    </p:set>
                                    <p:animEffect transition="in" filter="wipe(left)">
                                      <p:cBhvr>
                                        <p:cTn id="12" dur="500"/>
                                        <p:tgtEl>
                                          <p:spTgt spid="955402">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955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2" grpId="0" build="p" autoUpdateAnimBg="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14114" name="Rectangle 2"/>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14115" name="Rectangle 3"/>
          <p:cNvSpPr>
            <a:spLocks noGrp="1" noChangeArrowheads="1"/>
          </p:cNvSpPr>
          <p:nvPr>
            <p:ph type="title"/>
          </p:nvPr>
        </p:nvSpPr>
        <p:spPr>
          <a:noFill/>
          <a:ln/>
        </p:spPr>
        <p:txBody>
          <a:bodyPr/>
          <a:lstStyle/>
          <a:p>
            <a:r>
              <a:rPr lang="en-US">
                <a:solidFill>
                  <a:schemeClr val="tx1"/>
                </a:solidFill>
              </a:rPr>
              <a:t>Processing of Proteins</a:t>
            </a:r>
            <a:endParaRPr lang="en-US"/>
          </a:p>
        </p:txBody>
      </p:sp>
      <p:sp>
        <p:nvSpPr>
          <p:cNvPr id="1114120" name="Rectangle 8"/>
          <p:cNvSpPr>
            <a:spLocks noChangeArrowheads="1"/>
          </p:cNvSpPr>
          <p:nvPr/>
        </p:nvSpPr>
        <p:spPr bwMode="auto">
          <a:xfrm>
            <a:off x="6296025" y="12334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1114122" name="Text Box 10"/>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pic>
        <p:nvPicPr>
          <p:cNvPr id="1114123" name="Picture 11" descr="42"/>
          <p:cNvPicPr>
            <a:picLocks noChangeAspect="1" noChangeArrowheads="1"/>
          </p:cNvPicPr>
          <p:nvPr/>
        </p:nvPicPr>
        <p:blipFill>
          <a:blip r:embed="rId3"/>
          <a:srcRect/>
          <a:stretch>
            <a:fillRect/>
          </a:stretch>
        </p:blipFill>
        <p:spPr bwMode="auto">
          <a:xfrm>
            <a:off x="1066800" y="1554163"/>
            <a:ext cx="6858000" cy="4541837"/>
          </a:xfrm>
          <a:prstGeom prst="rect">
            <a:avLst/>
          </a:prstGeom>
          <a:noFill/>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0320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03203"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03204"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Cytoskeleton</a:t>
            </a:r>
            <a:endParaRPr lang="en-US" sz="2800" baseline="0">
              <a:solidFill>
                <a:srgbClr val="FFCC00"/>
              </a:solidFill>
            </a:endParaRPr>
          </a:p>
        </p:txBody>
      </p:sp>
      <p:sp>
        <p:nvSpPr>
          <p:cNvPr id="1203205"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The </a:t>
            </a:r>
            <a:r>
              <a:rPr lang="en-US" sz="2400" b="1" baseline="0">
                <a:solidFill>
                  <a:srgbClr val="FFCC00"/>
                </a:solidFill>
              </a:rPr>
              <a:t>cytoskeleton</a:t>
            </a:r>
            <a:r>
              <a:rPr lang="en-US" sz="2400" baseline="0">
                <a:solidFill>
                  <a:schemeClr val="bg1"/>
                </a:solidFill>
              </a:rPr>
              <a:t> is made of protein fibers that help cells move and maintain their shape.</a:t>
            </a:r>
          </a:p>
          <a:p>
            <a:pPr marL="342900" indent="-342900">
              <a:spcBef>
                <a:spcPct val="20000"/>
              </a:spcBef>
              <a:buSzPct val="100000"/>
              <a:buFontTx/>
              <a:buChar char="•"/>
            </a:pPr>
            <a:endParaRPr lang="en-US" sz="2400" baseline="0">
              <a:solidFill>
                <a:schemeClr val="bg1"/>
              </a:solidFill>
            </a:endParaRPr>
          </a:p>
          <a:p>
            <a:pPr marL="342900" indent="-342900">
              <a:spcBef>
                <a:spcPct val="20000"/>
              </a:spcBef>
              <a:buSzPct val="100000"/>
              <a:buFontTx/>
              <a:buChar char="•"/>
            </a:pPr>
            <a:r>
              <a:rPr lang="en-US" sz="2400" baseline="0">
                <a:solidFill>
                  <a:schemeClr val="bg1"/>
                </a:solidFill>
              </a:rPr>
              <a:t>The cytoskeleton includes </a:t>
            </a:r>
            <a:r>
              <a:rPr lang="en-US" sz="2400" b="1" baseline="0">
                <a:solidFill>
                  <a:srgbClr val="FFCC00"/>
                </a:solidFill>
              </a:rPr>
              <a:t>microtubules</a:t>
            </a:r>
            <a:r>
              <a:rPr lang="en-US" sz="2400" baseline="0">
                <a:solidFill>
                  <a:schemeClr val="bg1"/>
                </a:solidFill>
              </a:rPr>
              <a:t>, </a:t>
            </a:r>
            <a:r>
              <a:rPr lang="en-US" sz="2400" b="1" baseline="0">
                <a:solidFill>
                  <a:srgbClr val="FFCC00"/>
                </a:solidFill>
              </a:rPr>
              <a:t>microfilaments</a:t>
            </a:r>
            <a:r>
              <a:rPr lang="en-US" sz="2400" baseline="0">
                <a:solidFill>
                  <a:schemeClr val="bg1"/>
                </a:solidFill>
              </a:rPr>
              <a:t>, and </a:t>
            </a:r>
            <a:r>
              <a:rPr lang="en-US" sz="2400" i="1" baseline="0">
                <a:solidFill>
                  <a:srgbClr val="FFCC00"/>
                </a:solidFill>
              </a:rPr>
              <a:t>intermediate filaments</a:t>
            </a:r>
            <a:r>
              <a:rPr lang="en-US" sz="2400" baseline="0">
                <a:solidFill>
                  <a:schemeClr val="bg1"/>
                </a:solidFill>
              </a:rPr>
              <a:t>.</a:t>
            </a:r>
          </a:p>
          <a:p>
            <a:pPr marL="342900" indent="-3429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203207" name="Text Box 7"/>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3205">
                                            <p:txEl>
                                              <p:pRg st="0" end="0"/>
                                            </p:txEl>
                                          </p:spTgt>
                                        </p:tgtEl>
                                        <p:attrNameLst>
                                          <p:attrName>style.visibility</p:attrName>
                                        </p:attrNameLst>
                                      </p:cBhvr>
                                      <p:to>
                                        <p:strVal val="visible"/>
                                      </p:to>
                                    </p:set>
                                    <p:animEffect transition="in" filter="wipe(left)">
                                      <p:cBhvr>
                                        <p:cTn id="7" dur="500"/>
                                        <p:tgtEl>
                                          <p:spTgt spid="1203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3205">
                                            <p:txEl>
                                              <p:pRg st="2" end="2"/>
                                            </p:txEl>
                                          </p:spTgt>
                                        </p:tgtEl>
                                        <p:attrNameLst>
                                          <p:attrName>style.visibility</p:attrName>
                                        </p:attrNameLst>
                                      </p:cBhvr>
                                      <p:to>
                                        <p:strVal val="visible"/>
                                      </p:to>
                                    </p:set>
                                    <p:animEffect transition="in" filter="wipe(left)">
                                      <p:cBhvr>
                                        <p:cTn id="12" dur="500"/>
                                        <p:tgtEl>
                                          <p:spTgt spid="1203205">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1203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5" grpId="0" build="p" autoUpdateAnimBg="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0422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04227"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204228"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04229" name="Rectangle 5"/>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sz="2000" b="1" baseline="0">
              <a:solidFill>
                <a:schemeClr val="bg1"/>
              </a:solidFill>
            </a:endParaRPr>
          </a:p>
          <a:p>
            <a:endParaRPr lang="en-US" sz="2000" b="1" baseline="0">
              <a:solidFill>
                <a:schemeClr val="bg1"/>
              </a:solidFill>
            </a:endParaRPr>
          </a:p>
          <a:p>
            <a:r>
              <a:rPr lang="en-US" sz="2000" b="1" baseline="0">
                <a:solidFill>
                  <a:schemeClr val="bg1"/>
                </a:solidFill>
              </a:rPr>
              <a:t>Click below to watch the Visual Concept.</a:t>
            </a:r>
          </a:p>
        </p:txBody>
      </p:sp>
      <p:pic>
        <p:nvPicPr>
          <p:cNvPr id="1204230" name="Picture 6"/>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204231" name="Rectangle 7"/>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sz="1800" b="1" baseline="0">
                <a:solidFill>
                  <a:srgbClr val="000099"/>
                </a:solidFill>
              </a:rPr>
              <a:t>Visual Concept</a:t>
            </a:r>
          </a:p>
        </p:txBody>
      </p:sp>
      <p:sp>
        <p:nvSpPr>
          <p:cNvPr id="1204233" name="Rectangle 9"/>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Cytoskeleton</a:t>
            </a:r>
            <a:endParaRPr lang="en-US" sz="2800" baseline="0">
              <a:solidFill>
                <a:srgbClr val="FFCC00"/>
              </a:solidFill>
            </a:endParaRPr>
          </a:p>
        </p:txBody>
      </p:sp>
      <p:sp>
        <p:nvSpPr>
          <p:cNvPr id="1204236" name="Rectangle 12">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204238" name="Text Box 14"/>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0627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06275"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06276"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Cytoskeleton, </a:t>
            </a:r>
            <a:r>
              <a:rPr lang="en-US" sz="2800" i="1" baseline="0">
                <a:solidFill>
                  <a:srgbClr val="FFCC00"/>
                </a:solidFill>
              </a:rPr>
              <a:t>continued</a:t>
            </a:r>
            <a:endParaRPr lang="en-US" sz="2800" baseline="0">
              <a:solidFill>
                <a:srgbClr val="FFCC00"/>
              </a:solidFill>
            </a:endParaRPr>
          </a:p>
        </p:txBody>
      </p:sp>
      <p:sp>
        <p:nvSpPr>
          <p:cNvPr id="1206277"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chemeClr val="bg1"/>
                </a:solidFill>
              </a:rPr>
              <a:t>Cilia and Flagella</a:t>
            </a:r>
            <a:endParaRPr lang="en-US" sz="2400" baseline="0">
              <a:solidFill>
                <a:schemeClr val="bg1"/>
              </a:solidFill>
            </a:endParaRPr>
          </a:p>
          <a:p>
            <a:pPr marL="742950" lvl="1" indent="-285750">
              <a:spcBef>
                <a:spcPct val="20000"/>
              </a:spcBef>
              <a:buSzPct val="100000"/>
              <a:buFontTx/>
              <a:buChar char="–"/>
            </a:pPr>
            <a:r>
              <a:rPr lang="en-US" sz="2400" b="1" baseline="0">
                <a:solidFill>
                  <a:srgbClr val="FFCC00"/>
                </a:solidFill>
                <a:ea typeface="ＭＳ Ｐゴシック" charset="-128"/>
              </a:rPr>
              <a:t>Cilia</a:t>
            </a:r>
            <a:r>
              <a:rPr lang="en-US" sz="2400" baseline="0">
                <a:solidFill>
                  <a:srgbClr val="FFCC00"/>
                </a:solidFill>
                <a:ea typeface="ＭＳ Ｐゴシック" charset="-128"/>
              </a:rPr>
              <a:t> </a:t>
            </a:r>
            <a:r>
              <a:rPr lang="en-US" sz="2400" baseline="0">
                <a:solidFill>
                  <a:schemeClr val="bg1"/>
                </a:solidFill>
                <a:ea typeface="ＭＳ Ｐゴシック" charset="-128"/>
              </a:rPr>
              <a:t>and</a:t>
            </a:r>
            <a:r>
              <a:rPr lang="en-US" sz="2400" baseline="0">
                <a:solidFill>
                  <a:srgbClr val="FFCC00"/>
                </a:solidFill>
                <a:ea typeface="ＭＳ Ｐゴシック" charset="-128"/>
              </a:rPr>
              <a:t> </a:t>
            </a:r>
            <a:r>
              <a:rPr lang="en-US" sz="2400" b="1" baseline="0">
                <a:solidFill>
                  <a:srgbClr val="FFCC00"/>
                </a:solidFill>
                <a:ea typeface="ＭＳ Ｐゴシック" charset="-128"/>
              </a:rPr>
              <a:t>flagella</a:t>
            </a:r>
            <a:r>
              <a:rPr lang="en-US" sz="2400" baseline="0">
                <a:solidFill>
                  <a:srgbClr val="FFCC00"/>
                </a:solidFill>
                <a:ea typeface="ＭＳ Ｐゴシック" charset="-128"/>
              </a:rPr>
              <a:t> </a:t>
            </a:r>
            <a:r>
              <a:rPr lang="en-US" sz="2400" baseline="0">
                <a:solidFill>
                  <a:schemeClr val="bg1"/>
                </a:solidFill>
                <a:ea typeface="ＭＳ Ｐゴシック" charset="-128"/>
              </a:rPr>
              <a:t>are hairlike structures that extend from the surface of the cell, where they assist in movement.</a:t>
            </a:r>
          </a:p>
          <a:p>
            <a:pPr marL="342900" indent="-342900">
              <a:spcBef>
                <a:spcPct val="20000"/>
              </a:spcBef>
              <a:buSzPct val="100000"/>
              <a:buFontTx/>
              <a:buChar char="•"/>
            </a:pPr>
            <a:endParaRPr lang="en-US" sz="2400" baseline="0">
              <a:solidFill>
                <a:schemeClr val="bg1"/>
              </a:solidFill>
            </a:endParaRPr>
          </a:p>
          <a:p>
            <a:pPr marL="342900" indent="-342900">
              <a:spcBef>
                <a:spcPct val="20000"/>
              </a:spcBef>
              <a:buSzPct val="100000"/>
              <a:buFontTx/>
              <a:buChar char="•"/>
            </a:pPr>
            <a:endParaRPr lang="en-US" sz="2400" baseline="0">
              <a:solidFill>
                <a:schemeClr val="bg1"/>
              </a:solidFill>
            </a:endParaRPr>
          </a:p>
          <a:p>
            <a:pPr marL="342900" indent="-3429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206279" name="Text Box 7"/>
          <p:cNvSpPr txBox="1">
            <a:spLocks noChangeAspect="1" noChangeArrowheads="1"/>
          </p:cNvSpPr>
          <p:nvPr/>
        </p:nvSpPr>
        <p:spPr bwMode="auto">
          <a:xfrm>
            <a:off x="3505200" y="0"/>
            <a:ext cx="33528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6277">
                                            <p:txEl>
                                              <p:pRg st="0" end="0"/>
                                            </p:txEl>
                                          </p:spTgt>
                                        </p:tgtEl>
                                        <p:attrNameLst>
                                          <p:attrName>style.visibility</p:attrName>
                                        </p:attrNameLst>
                                      </p:cBhvr>
                                      <p:to>
                                        <p:strVal val="visible"/>
                                      </p:to>
                                    </p:set>
                                    <p:animEffect transition="in" filter="wipe(left)">
                                      <p:cBhvr>
                                        <p:cTn id="7" dur="500"/>
                                        <p:tgtEl>
                                          <p:spTgt spid="120627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06277">
                                            <p:txEl>
                                              <p:pRg st="1" end="1"/>
                                            </p:txEl>
                                          </p:spTgt>
                                        </p:tgtEl>
                                        <p:attrNameLst>
                                          <p:attrName>style.visibility</p:attrName>
                                        </p:attrNameLst>
                                      </p:cBhvr>
                                      <p:to>
                                        <p:strVal val="visible"/>
                                      </p:to>
                                    </p:set>
                                    <p:animEffect transition="in" filter="wipe(left)">
                                      <p:cBhvr>
                                        <p:cTn id="10" dur="500"/>
                                        <p:tgtEl>
                                          <p:spTgt spid="1206277">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206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77" grpId="0" build="p" autoUpdateAnimBg="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0832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08323"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208324"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08325" name="Rectangle 5"/>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sz="2000" b="1" baseline="0">
              <a:solidFill>
                <a:schemeClr val="bg1"/>
              </a:solidFill>
            </a:endParaRPr>
          </a:p>
          <a:p>
            <a:endParaRPr lang="en-US" sz="2000" b="1" baseline="0">
              <a:solidFill>
                <a:schemeClr val="bg1"/>
              </a:solidFill>
            </a:endParaRPr>
          </a:p>
          <a:p>
            <a:r>
              <a:rPr lang="en-US" sz="2000" b="1" baseline="0">
                <a:solidFill>
                  <a:schemeClr val="bg1"/>
                </a:solidFill>
              </a:rPr>
              <a:t>Click below to watch the Visual Concept.</a:t>
            </a:r>
          </a:p>
        </p:txBody>
      </p:sp>
      <p:pic>
        <p:nvPicPr>
          <p:cNvPr id="1208326" name="Picture 6"/>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208327" name="Rectangle 7"/>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sz="1800" b="1" baseline="0">
                <a:solidFill>
                  <a:srgbClr val="000099"/>
                </a:solidFill>
              </a:rPr>
              <a:t>Visual Concept</a:t>
            </a:r>
          </a:p>
        </p:txBody>
      </p:sp>
      <p:sp>
        <p:nvSpPr>
          <p:cNvPr id="1208329" name="Rectangle 9"/>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Structure of Cilia and Flagella</a:t>
            </a:r>
            <a:endParaRPr lang="en-US" sz="2800" baseline="0">
              <a:solidFill>
                <a:srgbClr val="FFCC00"/>
              </a:solidFill>
            </a:endParaRPr>
          </a:p>
        </p:txBody>
      </p:sp>
      <p:sp>
        <p:nvSpPr>
          <p:cNvPr id="1208331" name="Rectangle 11">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208333" name="Text Box 13"/>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0729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07299"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07300"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Cytoskeleton, </a:t>
            </a:r>
            <a:r>
              <a:rPr lang="en-US" sz="2800" i="1" baseline="0">
                <a:solidFill>
                  <a:srgbClr val="FFCC00"/>
                </a:solidFill>
              </a:rPr>
              <a:t>continued</a:t>
            </a:r>
            <a:endParaRPr lang="en-US" sz="2800" baseline="0">
              <a:solidFill>
                <a:srgbClr val="FFCC00"/>
              </a:solidFill>
            </a:endParaRPr>
          </a:p>
        </p:txBody>
      </p:sp>
      <p:sp>
        <p:nvSpPr>
          <p:cNvPr id="1207301"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Centrioles</a:t>
            </a:r>
            <a:endParaRPr lang="en-US" sz="2400" baseline="0">
              <a:solidFill>
                <a:schemeClr val="bg1"/>
              </a:solidFill>
            </a:endParaRPr>
          </a:p>
          <a:p>
            <a:pPr marL="742950" lvl="1" indent="-285750">
              <a:spcBef>
                <a:spcPct val="20000"/>
              </a:spcBef>
              <a:buSzPct val="100000"/>
              <a:buFontTx/>
              <a:buChar char="–"/>
            </a:pPr>
            <a:r>
              <a:rPr lang="en-US" sz="2400" b="1" baseline="0">
                <a:solidFill>
                  <a:srgbClr val="FFCC00"/>
                </a:solidFill>
                <a:ea typeface="ＭＳ Ｐゴシック" charset="-128"/>
              </a:rPr>
              <a:t>Centrioles</a:t>
            </a:r>
            <a:r>
              <a:rPr lang="en-US" sz="2400" baseline="0">
                <a:solidFill>
                  <a:srgbClr val="FFCC00"/>
                </a:solidFill>
                <a:ea typeface="ＭＳ Ｐゴシック" charset="-128"/>
              </a:rPr>
              <a:t> </a:t>
            </a:r>
            <a:r>
              <a:rPr lang="en-US" sz="2400" baseline="0">
                <a:solidFill>
                  <a:schemeClr val="bg1"/>
                </a:solidFill>
                <a:ea typeface="ＭＳ Ｐゴシック" charset="-128"/>
              </a:rPr>
              <a:t>consist of two short cylinders of microtubules at right angles to each other and are involved in cell division.</a:t>
            </a:r>
            <a:r>
              <a:rPr lang="en-US" sz="2400" baseline="0">
                <a:solidFill>
                  <a:srgbClr val="FFCC00"/>
                </a:solidFill>
                <a:ea typeface="ＭＳ Ｐゴシック" charset="-128"/>
              </a:rPr>
              <a:t> </a:t>
            </a:r>
            <a:endParaRPr lang="en-US" sz="2400" baseline="0">
              <a:solidFill>
                <a:schemeClr val="bg1"/>
              </a:solidFill>
              <a:ea typeface="ＭＳ Ｐゴシック" charset="-128"/>
            </a:endParaRPr>
          </a:p>
          <a:p>
            <a:pPr marL="342900" indent="-3429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207303" name="Text Box 7"/>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3 </a:t>
            </a:r>
            <a:r>
              <a:rPr lang="en-US" sz="2000" b="1" baseline="0">
                <a:solidFill>
                  <a:schemeClr val="bg1"/>
                </a:solidFill>
              </a:rPr>
              <a:t>Cell Organelles and Features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7301">
                                            <p:txEl>
                                              <p:pRg st="0" end="0"/>
                                            </p:txEl>
                                          </p:spTgt>
                                        </p:tgtEl>
                                        <p:attrNameLst>
                                          <p:attrName>style.visibility</p:attrName>
                                        </p:attrNameLst>
                                      </p:cBhvr>
                                      <p:to>
                                        <p:strVal val="visible"/>
                                      </p:to>
                                    </p:set>
                                    <p:animEffect transition="in" filter="wipe(left)">
                                      <p:cBhvr>
                                        <p:cTn id="7" dur="500"/>
                                        <p:tgtEl>
                                          <p:spTgt spid="120730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07301">
                                            <p:txEl>
                                              <p:pRg st="1" end="1"/>
                                            </p:txEl>
                                          </p:spTgt>
                                        </p:tgtEl>
                                        <p:attrNameLst>
                                          <p:attrName>style.visibility</p:attrName>
                                        </p:attrNameLst>
                                      </p:cBhvr>
                                      <p:to>
                                        <p:strVal val="visible"/>
                                      </p:to>
                                    </p:set>
                                    <p:animEffect transition="in" filter="wipe(left)">
                                      <p:cBhvr>
                                        <p:cTn id="10" dur="500"/>
                                        <p:tgtEl>
                                          <p:spTgt spid="1207301">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207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301" grpId="0" build="p" autoUpdateAnimBg="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08237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237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082373" name="Rectangle 5"/>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Objectives</a:t>
            </a:r>
            <a:endParaRPr lang="en-US" sz="2800" baseline="0">
              <a:solidFill>
                <a:srgbClr val="FFCC00"/>
              </a:solidFill>
            </a:endParaRPr>
          </a:p>
        </p:txBody>
      </p:sp>
      <p:sp>
        <p:nvSpPr>
          <p:cNvPr id="1082374" name="Rectangle 6"/>
          <p:cNvSpPr>
            <a:spLocks noChangeArrowheads="1"/>
          </p:cNvSpPr>
          <p:nvPr/>
        </p:nvSpPr>
        <p:spPr bwMode="auto">
          <a:xfrm>
            <a:off x="711200" y="17526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000" b="1" baseline="0">
                <a:solidFill>
                  <a:srgbClr val="FFCC00"/>
                </a:solidFill>
              </a:rPr>
              <a:t>List</a:t>
            </a:r>
            <a:r>
              <a:rPr lang="en-US" sz="2000" baseline="0">
                <a:solidFill>
                  <a:srgbClr val="FFCC00"/>
                </a:solidFill>
              </a:rPr>
              <a:t> </a:t>
            </a:r>
            <a:r>
              <a:rPr lang="en-US" sz="2000" baseline="0">
                <a:solidFill>
                  <a:schemeClr val="bg1"/>
                </a:solidFill>
              </a:rPr>
              <a:t>three structures that are present in plant cells but not in animal cells.</a:t>
            </a:r>
          </a:p>
          <a:p>
            <a:pPr marL="342900" indent="-342900"/>
            <a:endParaRPr lang="en-US" sz="2000" baseline="0">
              <a:solidFill>
                <a:schemeClr val="bg1"/>
              </a:solidFill>
            </a:endParaRPr>
          </a:p>
          <a:p>
            <a:pPr marL="342900" indent="-342900">
              <a:spcBef>
                <a:spcPct val="20000"/>
              </a:spcBef>
              <a:buSzPct val="100000"/>
              <a:buFontTx/>
              <a:buChar char="•"/>
            </a:pPr>
            <a:r>
              <a:rPr lang="en-US" sz="2000" b="1" baseline="0">
                <a:solidFill>
                  <a:srgbClr val="FFCC00"/>
                </a:solidFill>
              </a:rPr>
              <a:t>Compare</a:t>
            </a:r>
            <a:r>
              <a:rPr lang="en-US" sz="2000" baseline="0">
                <a:solidFill>
                  <a:srgbClr val="FFCC00"/>
                </a:solidFill>
              </a:rPr>
              <a:t> </a:t>
            </a:r>
            <a:r>
              <a:rPr lang="en-US" sz="2000" baseline="0">
                <a:solidFill>
                  <a:schemeClr val="bg1"/>
                </a:solidFill>
              </a:rPr>
              <a:t>the plasma membrane,the primary cell wall, and the secondary cell wall.</a:t>
            </a:r>
          </a:p>
          <a:p>
            <a:pPr marL="342900" indent="-342900">
              <a:spcBef>
                <a:spcPct val="20000"/>
              </a:spcBef>
              <a:buSzPct val="100000"/>
              <a:buFontTx/>
              <a:buChar char="•"/>
            </a:pPr>
            <a:endParaRPr lang="en-US" sz="2000" baseline="0">
              <a:solidFill>
                <a:srgbClr val="FFCC00"/>
              </a:solidFill>
            </a:endParaRPr>
          </a:p>
          <a:p>
            <a:pPr marL="342900" indent="-342900">
              <a:spcBef>
                <a:spcPct val="20000"/>
              </a:spcBef>
              <a:buSzPct val="100000"/>
              <a:buFontTx/>
              <a:buChar char="•"/>
            </a:pPr>
            <a:r>
              <a:rPr lang="en-US" sz="2000" b="1" baseline="0">
                <a:solidFill>
                  <a:srgbClr val="FFCC00"/>
                </a:solidFill>
              </a:rPr>
              <a:t>Explain</a:t>
            </a:r>
            <a:r>
              <a:rPr lang="en-US" sz="2000" baseline="0">
                <a:solidFill>
                  <a:srgbClr val="FFCC00"/>
                </a:solidFill>
              </a:rPr>
              <a:t> </a:t>
            </a:r>
            <a:r>
              <a:rPr lang="en-US" sz="2000" baseline="0">
                <a:solidFill>
                  <a:schemeClr val="bg1"/>
                </a:solidFill>
              </a:rPr>
              <a:t>the role of the central vacuole.</a:t>
            </a:r>
            <a:endParaRPr lang="en-US" sz="2000" baseline="0">
              <a:solidFill>
                <a:srgbClr val="FFCC00"/>
              </a:solidFill>
            </a:endParaRPr>
          </a:p>
          <a:p>
            <a:pPr marL="342900" indent="-342900">
              <a:spcBef>
                <a:spcPct val="20000"/>
              </a:spcBef>
              <a:buSzPct val="100000"/>
              <a:buFontTx/>
              <a:buChar char="•"/>
            </a:pPr>
            <a:endParaRPr lang="en-US" sz="2000" baseline="0">
              <a:solidFill>
                <a:srgbClr val="FFCC00"/>
              </a:solidFill>
            </a:endParaRPr>
          </a:p>
          <a:p>
            <a:pPr marL="342900" indent="-342900">
              <a:spcBef>
                <a:spcPct val="20000"/>
              </a:spcBef>
              <a:buSzPct val="100000"/>
              <a:buFontTx/>
              <a:buChar char="•"/>
            </a:pPr>
            <a:r>
              <a:rPr lang="en-US" sz="2000" b="1" baseline="0">
                <a:solidFill>
                  <a:srgbClr val="FFCC00"/>
                </a:solidFill>
              </a:rPr>
              <a:t>Describe</a:t>
            </a:r>
            <a:r>
              <a:rPr lang="en-US" sz="2000" baseline="0">
                <a:solidFill>
                  <a:srgbClr val="FFCC00"/>
                </a:solidFill>
              </a:rPr>
              <a:t> </a:t>
            </a:r>
            <a:r>
              <a:rPr lang="en-US" sz="2000" baseline="0">
                <a:solidFill>
                  <a:schemeClr val="bg1"/>
                </a:solidFill>
              </a:rPr>
              <a:t>the roles of plastids in the life of a plant.</a:t>
            </a:r>
            <a:endParaRPr lang="en-US" sz="2000" baseline="0">
              <a:solidFill>
                <a:srgbClr val="FFCC00"/>
              </a:solidFill>
            </a:endParaRPr>
          </a:p>
          <a:p>
            <a:pPr marL="342900" indent="-342900">
              <a:spcBef>
                <a:spcPct val="20000"/>
              </a:spcBef>
              <a:buSzPct val="100000"/>
              <a:buFontTx/>
              <a:buChar char="•"/>
            </a:pPr>
            <a:endParaRPr lang="en-US" sz="2000" b="1" baseline="0">
              <a:solidFill>
                <a:srgbClr val="FFCC00"/>
              </a:solidFill>
            </a:endParaRPr>
          </a:p>
          <a:p>
            <a:pPr marL="342900" indent="-342900">
              <a:spcBef>
                <a:spcPct val="20000"/>
              </a:spcBef>
              <a:buSzPct val="100000"/>
              <a:buFontTx/>
              <a:buChar char="•"/>
            </a:pPr>
            <a:r>
              <a:rPr lang="en-US" sz="2000" b="1" baseline="0">
                <a:solidFill>
                  <a:srgbClr val="FFCC00"/>
                </a:solidFill>
              </a:rPr>
              <a:t>Identify</a:t>
            </a:r>
            <a:r>
              <a:rPr lang="en-US" sz="2000" baseline="0">
                <a:solidFill>
                  <a:srgbClr val="FFCC00"/>
                </a:solidFill>
              </a:rPr>
              <a:t> </a:t>
            </a:r>
            <a:r>
              <a:rPr lang="en-US" sz="2000" baseline="0">
                <a:solidFill>
                  <a:schemeClr val="bg1"/>
                </a:solidFill>
              </a:rPr>
              <a:t>features that distinguish prokaryotes, eukaryotes,     plant cells, and animal cells.</a:t>
            </a:r>
            <a:endParaRPr lang="en-US" sz="2400" baseline="0">
              <a:solidFill>
                <a:srgbClr val="FFCC00"/>
              </a:solidFill>
            </a:endParaRPr>
          </a:p>
        </p:txBody>
      </p:sp>
      <p:sp>
        <p:nvSpPr>
          <p:cNvPr id="1082377" name="Text Box 9"/>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2374">
                                            <p:txEl>
                                              <p:pRg st="0" end="0"/>
                                            </p:txEl>
                                          </p:spTgt>
                                        </p:tgtEl>
                                        <p:attrNameLst>
                                          <p:attrName>style.visibility</p:attrName>
                                        </p:attrNameLst>
                                      </p:cBhvr>
                                      <p:to>
                                        <p:strVal val="visible"/>
                                      </p:to>
                                    </p:set>
                                    <p:animEffect transition="in" filter="wipe(left)">
                                      <p:cBhvr>
                                        <p:cTn id="7" dur="500"/>
                                        <p:tgtEl>
                                          <p:spTgt spid="10823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2374">
                                            <p:txEl>
                                              <p:pRg st="2" end="2"/>
                                            </p:txEl>
                                          </p:spTgt>
                                        </p:tgtEl>
                                        <p:attrNameLst>
                                          <p:attrName>style.visibility</p:attrName>
                                        </p:attrNameLst>
                                      </p:cBhvr>
                                      <p:to>
                                        <p:strVal val="visible"/>
                                      </p:to>
                                    </p:set>
                                    <p:animEffect transition="in" filter="wipe(left)">
                                      <p:cBhvr>
                                        <p:cTn id="12" dur="500"/>
                                        <p:tgtEl>
                                          <p:spTgt spid="10823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2374">
                                            <p:txEl>
                                              <p:pRg st="4" end="4"/>
                                            </p:txEl>
                                          </p:spTgt>
                                        </p:tgtEl>
                                        <p:attrNameLst>
                                          <p:attrName>style.visibility</p:attrName>
                                        </p:attrNameLst>
                                      </p:cBhvr>
                                      <p:to>
                                        <p:strVal val="visible"/>
                                      </p:to>
                                    </p:set>
                                    <p:animEffect transition="in" filter="wipe(left)">
                                      <p:cBhvr>
                                        <p:cTn id="17" dur="500"/>
                                        <p:tgtEl>
                                          <p:spTgt spid="108237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2374">
                                            <p:txEl>
                                              <p:pRg st="6" end="6"/>
                                            </p:txEl>
                                          </p:spTgt>
                                        </p:tgtEl>
                                        <p:attrNameLst>
                                          <p:attrName>style.visibility</p:attrName>
                                        </p:attrNameLst>
                                      </p:cBhvr>
                                      <p:to>
                                        <p:strVal val="visible"/>
                                      </p:to>
                                    </p:set>
                                    <p:animEffect transition="in" filter="wipe(left)">
                                      <p:cBhvr>
                                        <p:cTn id="22" dur="500"/>
                                        <p:tgtEl>
                                          <p:spTgt spid="108237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2374">
                                            <p:txEl>
                                              <p:pRg st="8" end="8"/>
                                            </p:txEl>
                                          </p:spTgt>
                                        </p:tgtEl>
                                        <p:attrNameLst>
                                          <p:attrName>style.visibility</p:attrName>
                                        </p:attrNameLst>
                                      </p:cBhvr>
                                      <p:to>
                                        <p:strVal val="visible"/>
                                      </p:to>
                                    </p:set>
                                    <p:animEffect transition="in" filter="wipe(left)">
                                      <p:cBhvr>
                                        <p:cTn id="27" dur="500"/>
                                        <p:tgtEl>
                                          <p:spTgt spid="1082374">
                                            <p:txEl>
                                              <p:pRg st="8" end="8"/>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082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4" grpId="0" build="p" autoUpdateAnimBg="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08544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544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085445" name="Rectangle 5"/>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Plant Cells</a:t>
            </a:r>
            <a:endParaRPr lang="en-US" sz="2800" baseline="0">
              <a:solidFill>
                <a:srgbClr val="FFCC00"/>
              </a:solidFill>
            </a:endParaRPr>
          </a:p>
        </p:txBody>
      </p:sp>
      <p:sp>
        <p:nvSpPr>
          <p:cNvPr id="108544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Plant cells have cell walls, central vacuoles, and plastids.</a:t>
            </a:r>
            <a:endParaRPr lang="en-US" sz="2400" b="1"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085449" name="Text Box 9"/>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pic>
        <p:nvPicPr>
          <p:cNvPr id="1085450" name="Picture 10" descr="49"/>
          <p:cNvPicPr>
            <a:picLocks noChangeAspect="1" noChangeArrowheads="1"/>
          </p:cNvPicPr>
          <p:nvPr/>
        </p:nvPicPr>
        <p:blipFill>
          <a:blip r:embed="rId4"/>
          <a:srcRect/>
          <a:stretch>
            <a:fillRect/>
          </a:stretch>
        </p:blipFill>
        <p:spPr bwMode="auto">
          <a:xfrm>
            <a:off x="2667000" y="2286000"/>
            <a:ext cx="4295775" cy="3786188"/>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5446">
                                            <p:txEl>
                                              <p:pRg st="0" end="0"/>
                                            </p:txEl>
                                          </p:spTgt>
                                        </p:tgtEl>
                                        <p:attrNameLst>
                                          <p:attrName>style.visibility</p:attrName>
                                        </p:attrNameLst>
                                      </p:cBhvr>
                                      <p:to>
                                        <p:strVal val="visible"/>
                                      </p:to>
                                    </p:set>
                                    <p:animEffect transition="in" filter="wipe(left)">
                                      <p:cBhvr>
                                        <p:cTn id="7" dur="500"/>
                                        <p:tgtEl>
                                          <p:spTgt spid="1085446">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85450"/>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085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6" grpId="0" build="p" autoUpdateAnimBg="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1139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11395"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11396"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Cell Wall</a:t>
            </a:r>
            <a:endParaRPr lang="en-US" sz="2800" baseline="0">
              <a:solidFill>
                <a:srgbClr val="FFCC00"/>
              </a:solidFill>
            </a:endParaRPr>
          </a:p>
        </p:txBody>
      </p:sp>
      <p:sp>
        <p:nvSpPr>
          <p:cNvPr id="1211397"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In plant cells, a rigid</a:t>
            </a:r>
            <a:r>
              <a:rPr lang="en-US" sz="2400" baseline="0">
                <a:solidFill>
                  <a:srgbClr val="FFCC00"/>
                </a:solidFill>
              </a:rPr>
              <a:t> </a:t>
            </a:r>
            <a:r>
              <a:rPr lang="en-US" sz="2400" b="1" baseline="0">
                <a:solidFill>
                  <a:srgbClr val="FFCC00"/>
                </a:solidFill>
              </a:rPr>
              <a:t>cell wall</a:t>
            </a:r>
            <a:r>
              <a:rPr lang="en-US" sz="2400" baseline="0">
                <a:solidFill>
                  <a:srgbClr val="FFCC00"/>
                </a:solidFill>
              </a:rPr>
              <a:t> </a:t>
            </a:r>
            <a:r>
              <a:rPr lang="en-US" sz="2400" baseline="0">
                <a:solidFill>
                  <a:schemeClr val="bg1"/>
                </a:solidFill>
              </a:rPr>
              <a:t>covers the cell membrane and provides support and protection.</a:t>
            </a:r>
            <a:endParaRPr lang="en-US" sz="2400" b="1"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211400" name="Text Box 8"/>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1397">
                                            <p:txEl>
                                              <p:pRg st="0" end="0"/>
                                            </p:txEl>
                                          </p:spTgt>
                                        </p:tgtEl>
                                        <p:attrNameLst>
                                          <p:attrName>style.visibility</p:attrName>
                                        </p:attrNameLst>
                                      </p:cBhvr>
                                      <p:to>
                                        <p:strVal val="visible"/>
                                      </p:to>
                                    </p:set>
                                    <p:animEffect transition="in" filter="wipe(left)">
                                      <p:cBhvr>
                                        <p:cTn id="7" dur="500"/>
                                        <p:tgtEl>
                                          <p:spTgt spid="1211397">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211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1397" grpId="0" build="p" autoUpdateAnimBg="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1241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12419"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212420"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12421" name="Rectangle 5"/>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sz="2000" b="1" baseline="0">
              <a:solidFill>
                <a:schemeClr val="bg1"/>
              </a:solidFill>
            </a:endParaRPr>
          </a:p>
          <a:p>
            <a:endParaRPr lang="en-US" sz="2000" b="1" baseline="0">
              <a:solidFill>
                <a:schemeClr val="bg1"/>
              </a:solidFill>
            </a:endParaRPr>
          </a:p>
          <a:p>
            <a:r>
              <a:rPr lang="en-US" sz="2000" b="1" baseline="0">
                <a:solidFill>
                  <a:schemeClr val="bg1"/>
                </a:solidFill>
              </a:rPr>
              <a:t>Click below to watch the Visual Concept.</a:t>
            </a:r>
          </a:p>
        </p:txBody>
      </p:sp>
      <p:pic>
        <p:nvPicPr>
          <p:cNvPr id="1212422" name="Picture 6"/>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212423" name="Rectangle 7"/>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sz="1800" b="1" baseline="0">
                <a:solidFill>
                  <a:srgbClr val="000099"/>
                </a:solidFill>
              </a:rPr>
              <a:t>Visual Concept</a:t>
            </a:r>
          </a:p>
        </p:txBody>
      </p:sp>
      <p:sp>
        <p:nvSpPr>
          <p:cNvPr id="1212425" name="Rectangle 9"/>
          <p:cNvSpPr>
            <a:spLocks noChangeArrowheads="1"/>
          </p:cNvSpPr>
          <p:nvPr/>
        </p:nvSpPr>
        <p:spPr bwMode="auto">
          <a:xfrm>
            <a:off x="685800" y="1066800"/>
            <a:ext cx="70104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Parts of a Cell Wall</a:t>
            </a:r>
            <a:endParaRPr lang="en-US" sz="2800" baseline="0">
              <a:solidFill>
                <a:srgbClr val="FFCC00"/>
              </a:solidFill>
            </a:endParaRPr>
          </a:p>
        </p:txBody>
      </p:sp>
      <p:sp>
        <p:nvSpPr>
          <p:cNvPr id="1212427" name="Rectangle 11">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212429" name="Text Box 13"/>
          <p:cNvSpPr txBox="1">
            <a:spLocks noChangeAspect="1" noChangeArrowheads="1"/>
          </p:cNvSpPr>
          <p:nvPr/>
        </p:nvSpPr>
        <p:spPr bwMode="auto">
          <a:xfrm>
            <a:off x="3505200" y="0"/>
            <a:ext cx="34290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3664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36643"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The History of Cell Biology</a:t>
            </a:r>
          </a:p>
        </p:txBody>
      </p:sp>
      <p:sp>
        <p:nvSpPr>
          <p:cNvPr id="113664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36645" name="Rectangle 5"/>
          <p:cNvSpPr>
            <a:spLocks noGrp="1" noChangeArrowheads="1"/>
          </p:cNvSpPr>
          <p:nvPr>
            <p:ph type="title"/>
          </p:nvPr>
        </p:nvSpPr>
        <p:spPr>
          <a:xfrm>
            <a:off x="685800" y="1066800"/>
            <a:ext cx="7162800" cy="609600"/>
          </a:xfrm>
          <a:noFill/>
          <a:ln/>
        </p:spPr>
        <p:txBody>
          <a:bodyPr>
            <a:normAutofit fontScale="90000"/>
          </a:bodyPr>
          <a:lstStyle/>
          <a:p>
            <a:r>
              <a:rPr lang="en-US"/>
              <a:t>The Discovery of Cells, </a:t>
            </a:r>
            <a:r>
              <a:rPr lang="en-US" b="0" i="1"/>
              <a:t>continued</a:t>
            </a:r>
            <a:endParaRPr lang="en-US" b="0"/>
          </a:p>
        </p:txBody>
      </p:sp>
      <p:sp>
        <p:nvSpPr>
          <p:cNvPr id="1136646" name="Rectangle 6"/>
          <p:cNvSpPr>
            <a:spLocks noGrp="1" noChangeArrowheads="1"/>
          </p:cNvSpPr>
          <p:nvPr>
            <p:ph idx="1"/>
          </p:nvPr>
        </p:nvSpPr>
        <p:spPr>
          <a:noFill/>
          <a:ln/>
        </p:spPr>
        <p:txBody>
          <a:bodyPr/>
          <a:lstStyle/>
          <a:p>
            <a:r>
              <a:rPr lang="en-US" b="1"/>
              <a:t>Hooke</a:t>
            </a:r>
          </a:p>
          <a:p>
            <a:pPr lvl="1"/>
            <a:r>
              <a:rPr lang="en-US">
                <a:solidFill>
                  <a:schemeClr val="bg1"/>
                </a:solidFill>
              </a:rPr>
              <a:t>Robert Hooke discovered cells in slices of cork.</a:t>
            </a:r>
          </a:p>
          <a:p>
            <a:endParaRPr lang="en-US"/>
          </a:p>
          <a:p>
            <a:r>
              <a:rPr lang="en-US" b="1"/>
              <a:t>Leeuwenhoek</a:t>
            </a:r>
            <a:endParaRPr lang="en-US"/>
          </a:p>
          <a:p>
            <a:pPr lvl="1"/>
            <a:r>
              <a:rPr lang="en-US">
                <a:solidFill>
                  <a:schemeClr val="bg1"/>
                </a:solidFill>
              </a:rPr>
              <a:t>Anton van Leeuwenhoek was the first to observe living cells in microorganisms.</a:t>
            </a:r>
            <a:r>
              <a:rPr lang="en-US"/>
              <a:t> </a:t>
            </a:r>
          </a:p>
        </p:txBody>
      </p:sp>
      <p:sp>
        <p:nvSpPr>
          <p:cNvPr id="1136647"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46">
                                            <p:txEl>
                                              <p:pRg st="0" end="0"/>
                                            </p:txEl>
                                          </p:spTgt>
                                        </p:tgtEl>
                                        <p:attrNameLst>
                                          <p:attrName>style.visibility</p:attrName>
                                        </p:attrNameLst>
                                      </p:cBhvr>
                                      <p:to>
                                        <p:strVal val="visible"/>
                                      </p:to>
                                    </p:set>
                                    <p:animEffect transition="in" filter="wipe(left)">
                                      <p:cBhvr>
                                        <p:cTn id="7" dur="500"/>
                                        <p:tgtEl>
                                          <p:spTgt spid="113664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6646">
                                            <p:txEl>
                                              <p:pRg st="1" end="1"/>
                                            </p:txEl>
                                          </p:spTgt>
                                        </p:tgtEl>
                                        <p:attrNameLst>
                                          <p:attrName>style.visibility</p:attrName>
                                        </p:attrNameLst>
                                      </p:cBhvr>
                                      <p:to>
                                        <p:strVal val="visible"/>
                                      </p:to>
                                    </p:set>
                                    <p:animEffect transition="in" filter="wipe(left)">
                                      <p:cBhvr>
                                        <p:cTn id="10" dur="500"/>
                                        <p:tgtEl>
                                          <p:spTgt spid="113664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36646">
                                            <p:txEl>
                                              <p:pRg st="3" end="3"/>
                                            </p:txEl>
                                          </p:spTgt>
                                        </p:tgtEl>
                                        <p:attrNameLst>
                                          <p:attrName>style.visibility</p:attrName>
                                        </p:attrNameLst>
                                      </p:cBhvr>
                                      <p:to>
                                        <p:strVal val="visible"/>
                                      </p:to>
                                    </p:set>
                                    <p:animEffect transition="in" filter="wipe(left)">
                                      <p:cBhvr>
                                        <p:cTn id="15" dur="500"/>
                                        <p:tgtEl>
                                          <p:spTgt spid="1136646">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36646">
                                            <p:txEl>
                                              <p:pRg st="4" end="4"/>
                                            </p:txEl>
                                          </p:spTgt>
                                        </p:tgtEl>
                                        <p:attrNameLst>
                                          <p:attrName>style.visibility</p:attrName>
                                        </p:attrNameLst>
                                      </p:cBhvr>
                                      <p:to>
                                        <p:strVal val="visible"/>
                                      </p:to>
                                    </p:set>
                                    <p:animEffect transition="in" filter="wipe(left)">
                                      <p:cBhvr>
                                        <p:cTn id="18" dur="500"/>
                                        <p:tgtEl>
                                          <p:spTgt spid="1136646">
                                            <p:txEl>
                                              <p:pRg st="4" end="4"/>
                                            </p:txEl>
                                          </p:spTgt>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1136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6" grpId="0" build="p" autoUpdateAnimBg="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1446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14467"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14468"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Central Vacuole</a:t>
            </a:r>
            <a:endParaRPr lang="en-US" sz="2800" baseline="0">
              <a:solidFill>
                <a:srgbClr val="FFCC00"/>
              </a:solidFill>
            </a:endParaRPr>
          </a:p>
        </p:txBody>
      </p:sp>
      <p:sp>
        <p:nvSpPr>
          <p:cNvPr id="1214469"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Large</a:t>
            </a:r>
            <a:r>
              <a:rPr lang="en-US" sz="2400" baseline="0">
                <a:solidFill>
                  <a:srgbClr val="FFCC00"/>
                </a:solidFill>
              </a:rPr>
              <a:t> </a:t>
            </a:r>
            <a:r>
              <a:rPr lang="en-US" sz="2400" b="1" baseline="0">
                <a:solidFill>
                  <a:srgbClr val="FFCC00"/>
                </a:solidFill>
              </a:rPr>
              <a:t>central vacuoles</a:t>
            </a:r>
            <a:r>
              <a:rPr lang="en-US" sz="2400" baseline="0">
                <a:solidFill>
                  <a:srgbClr val="FFCC00"/>
                </a:solidFill>
              </a:rPr>
              <a:t> </a:t>
            </a:r>
            <a:r>
              <a:rPr lang="en-US" sz="2400" baseline="0">
                <a:solidFill>
                  <a:schemeClr val="bg1"/>
                </a:solidFill>
              </a:rPr>
              <a:t>store water, enzymes, and waste products and provide support for plant tissue.</a:t>
            </a:r>
            <a:endParaRPr lang="en-US" sz="2400" b="1"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214471" name="Text Box 7"/>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4469">
                                            <p:txEl>
                                              <p:pRg st="0" end="0"/>
                                            </p:txEl>
                                          </p:spTgt>
                                        </p:tgtEl>
                                        <p:attrNameLst>
                                          <p:attrName>style.visibility</p:attrName>
                                        </p:attrNameLst>
                                      </p:cBhvr>
                                      <p:to>
                                        <p:strVal val="visible"/>
                                      </p:to>
                                    </p:set>
                                    <p:animEffect transition="in" filter="wipe(left)">
                                      <p:cBhvr>
                                        <p:cTn id="7" dur="500"/>
                                        <p:tgtEl>
                                          <p:spTgt spid="1214469">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214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469" grpId="0" build="p" autoUpdateAnimBg="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1549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15491"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15492"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Plastids</a:t>
            </a:r>
            <a:endParaRPr lang="en-US" sz="2800" baseline="0">
              <a:solidFill>
                <a:srgbClr val="FFCC00"/>
              </a:solidFill>
            </a:endParaRPr>
          </a:p>
        </p:txBody>
      </p:sp>
      <p:sp>
        <p:nvSpPr>
          <p:cNvPr id="1215493"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Plastids</a:t>
            </a:r>
            <a:r>
              <a:rPr lang="en-US" sz="2400" baseline="0">
                <a:solidFill>
                  <a:srgbClr val="FFCC00"/>
                </a:solidFill>
              </a:rPr>
              <a:t> </a:t>
            </a:r>
            <a:r>
              <a:rPr lang="en-US" sz="2400" baseline="0">
                <a:solidFill>
                  <a:schemeClr val="bg1"/>
                </a:solidFill>
              </a:rPr>
              <a:t>store starch and pigments. </a:t>
            </a:r>
          </a:p>
          <a:p>
            <a:pPr marL="342900" indent="-342900">
              <a:spcBef>
                <a:spcPct val="20000"/>
              </a:spcBef>
              <a:buSzPct val="100000"/>
              <a:buFontTx/>
              <a:buChar char="•"/>
            </a:pPr>
            <a:endParaRPr lang="en-US" sz="2400" baseline="0">
              <a:solidFill>
                <a:schemeClr val="bg1"/>
              </a:solidFill>
            </a:endParaRPr>
          </a:p>
          <a:p>
            <a:pPr marL="342900" indent="-342900">
              <a:spcBef>
                <a:spcPct val="20000"/>
              </a:spcBef>
              <a:buSzPct val="100000"/>
              <a:buFontTx/>
              <a:buChar char="•"/>
            </a:pPr>
            <a:r>
              <a:rPr lang="en-US" sz="2400" baseline="0">
                <a:solidFill>
                  <a:schemeClr val="bg1"/>
                </a:solidFill>
              </a:rPr>
              <a:t>The </a:t>
            </a:r>
            <a:r>
              <a:rPr lang="en-US" sz="2400" b="1" baseline="0">
                <a:solidFill>
                  <a:srgbClr val="FFCC00"/>
                </a:solidFill>
              </a:rPr>
              <a:t>chloroplast</a:t>
            </a:r>
            <a:r>
              <a:rPr lang="en-US" sz="2400" baseline="0">
                <a:solidFill>
                  <a:schemeClr val="bg1"/>
                </a:solidFill>
              </a:rPr>
              <a:t> converts light energy into chemical energy by photosynthesis.</a:t>
            </a:r>
            <a:endParaRPr lang="en-US" sz="2400" b="1"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215495" name="Text Box 7"/>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5493">
                                            <p:txEl>
                                              <p:pRg st="0" end="0"/>
                                            </p:txEl>
                                          </p:spTgt>
                                        </p:tgtEl>
                                        <p:attrNameLst>
                                          <p:attrName>style.visibility</p:attrName>
                                        </p:attrNameLst>
                                      </p:cBhvr>
                                      <p:to>
                                        <p:strVal val="visible"/>
                                      </p:to>
                                    </p:set>
                                    <p:animEffect transition="in" filter="wipe(left)">
                                      <p:cBhvr>
                                        <p:cTn id="7" dur="500"/>
                                        <p:tgtEl>
                                          <p:spTgt spid="12154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5493">
                                            <p:txEl>
                                              <p:pRg st="2" end="2"/>
                                            </p:txEl>
                                          </p:spTgt>
                                        </p:tgtEl>
                                        <p:attrNameLst>
                                          <p:attrName>style.visibility</p:attrName>
                                        </p:attrNameLst>
                                      </p:cBhvr>
                                      <p:to>
                                        <p:strVal val="visible"/>
                                      </p:to>
                                    </p:set>
                                    <p:animEffect transition="in" filter="wipe(left)">
                                      <p:cBhvr>
                                        <p:cTn id="12" dur="500"/>
                                        <p:tgtEl>
                                          <p:spTgt spid="1215493">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1215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493" grpId="0" build="p" autoUpdateAnimBg="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16514" name="Picture 2"/>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216515"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216516" name="Picture 4"/>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216521" name="Rectangle 9"/>
          <p:cNvSpPr>
            <a:spLocks noChangeArrowheads="1"/>
          </p:cNvSpPr>
          <p:nvPr/>
        </p:nvSpPr>
        <p:spPr bwMode="auto">
          <a:xfrm>
            <a:off x="685800" y="1066800"/>
            <a:ext cx="70104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Chloroplasts</a:t>
            </a:r>
            <a:endParaRPr lang="en-US" sz="2800" baseline="0">
              <a:solidFill>
                <a:srgbClr val="FFCC00"/>
              </a:solidFill>
            </a:endParaRPr>
          </a:p>
        </p:txBody>
      </p:sp>
      <p:sp>
        <p:nvSpPr>
          <p:cNvPr id="1216524" name="Text Box 12"/>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pic>
        <p:nvPicPr>
          <p:cNvPr id="1216532" name="Picture 20" descr="/Volumes/CA_ModernBiology/Ch04/60090.mov">
            <a:hlinkClick r:id="" action="ppaction://media"/>
          </p:cNvPr>
          <p:cNvPicPr/>
          <p:nvPr>
            <a:videoFile r:link="rId1"/>
          </p:nvPr>
        </p:nvPicPr>
        <p:blipFill>
          <a:blip r:embed="rId5"/>
          <a:srcRect/>
          <a:stretch>
            <a:fillRect/>
          </a:stretch>
        </p:blipFill>
        <p:spPr bwMode="auto">
          <a:xfrm>
            <a:off x="2032000" y="1905000"/>
            <a:ext cx="5081588" cy="3810000"/>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21653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16532"/>
                                        </p:tgtEl>
                                      </p:cBhvr>
                                    </p:cmd>
                                  </p:childTnLst>
                                </p:cTn>
                              </p:par>
                            </p:childTnLst>
                          </p:cTn>
                        </p:par>
                      </p:childTnLst>
                    </p:cTn>
                  </p:par>
                </p:childTnLst>
              </p:cTn>
              <p:nextCondLst>
                <p:cond evt="onClick" delay="0">
                  <p:tgtEl>
                    <p:spTgt spid="1216532"/>
                  </p:tgtEl>
                </p:cond>
              </p:nextCondLst>
            </p:seq>
            <p:video>
              <p:cMediaNode>
                <p:cTn id="7" fill="hold" display="0">
                  <p:stCondLst>
                    <p:cond delay="indefinite"/>
                  </p:stCondLst>
                  <p:endCondLst>
                    <p:cond evt="onNext" delay="0">
                      <p:tgtEl>
                        <p:sldTgt/>
                      </p:tgtEl>
                    </p:cond>
                    <p:cond evt="onPrev" delay="0">
                      <p:tgtEl>
                        <p:sldTgt/>
                      </p:tgtEl>
                    </p:cond>
                  </p:endCondLst>
                </p:cTn>
                <p:tgtEl>
                  <p:spTgt spid="1216532"/>
                </p:tgtEl>
              </p:cMediaNode>
            </p:video>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21856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218563"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18564" name="Rectangle 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Comparing Cells</a:t>
            </a:r>
            <a:endParaRPr lang="en-US" sz="2800" baseline="0">
              <a:solidFill>
                <a:srgbClr val="FFCC00"/>
              </a:solidFill>
            </a:endParaRPr>
          </a:p>
        </p:txBody>
      </p:sp>
      <p:sp>
        <p:nvSpPr>
          <p:cNvPr id="1218565" name="Rectangle 5"/>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Prokaryotes, animal cells, and plant cells can be distinguished from each other by their unique features.</a:t>
            </a:r>
            <a:endParaRPr lang="en-US" sz="2400" b="1"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218567" name="Text Box 7"/>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565">
                                            <p:txEl>
                                              <p:pRg st="0" end="0"/>
                                            </p:txEl>
                                          </p:spTgt>
                                        </p:tgtEl>
                                        <p:attrNameLst>
                                          <p:attrName>style.visibility</p:attrName>
                                        </p:attrNameLst>
                                      </p:cBhvr>
                                      <p:to>
                                        <p:strVal val="visible"/>
                                      </p:to>
                                    </p:set>
                                    <p:animEffect transition="in" filter="wipe(left)">
                                      <p:cBhvr>
                                        <p:cTn id="7" dur="500"/>
                                        <p:tgtEl>
                                          <p:spTgt spid="1218565">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218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5" grpId="0" build="p" autoUpdateAnimBg="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097730" name="Picture 2"/>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097731"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pic>
        <p:nvPicPr>
          <p:cNvPr id="1097732" name="Picture 4"/>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097737" name="Rectangle 9"/>
          <p:cNvSpPr>
            <a:spLocks noChangeArrowheads="1"/>
          </p:cNvSpPr>
          <p:nvPr/>
        </p:nvSpPr>
        <p:spPr bwMode="auto">
          <a:xfrm>
            <a:off x="685800" y="1066800"/>
            <a:ext cx="70104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Comparing Plant and Animal Cells</a:t>
            </a:r>
            <a:endParaRPr lang="en-US" sz="2800" baseline="0">
              <a:solidFill>
                <a:srgbClr val="FFCC00"/>
              </a:solidFill>
            </a:endParaRPr>
          </a:p>
        </p:txBody>
      </p:sp>
      <p:sp>
        <p:nvSpPr>
          <p:cNvPr id="1097742" name="Text Box 14"/>
          <p:cNvSpPr txBox="1">
            <a:spLocks noChangeAspect="1" noChangeArrowheads="1"/>
          </p:cNvSpPr>
          <p:nvPr/>
        </p:nvSpPr>
        <p:spPr bwMode="auto">
          <a:xfrm>
            <a:off x="3505200" y="0"/>
            <a:ext cx="3505200" cy="731838"/>
          </a:xfrm>
          <a:prstGeom prst="rect">
            <a:avLst/>
          </a:prstGeom>
          <a:noFill/>
          <a:ln w="12700">
            <a:noFill/>
            <a:miter lim="800000"/>
            <a:headEnd/>
            <a:tailEnd/>
          </a:ln>
          <a:effectLst/>
        </p:spPr>
        <p:txBody>
          <a:bodyPr>
            <a:prstTxWarp prst="textNoShape">
              <a:avLst/>
            </a:prstTxWarp>
          </a:bodyPr>
          <a:lstStyle/>
          <a:p>
            <a:r>
              <a:rPr lang="en-US" sz="2000" b="1" baseline="0">
                <a:solidFill>
                  <a:srgbClr val="FFCC00"/>
                </a:solidFill>
              </a:rPr>
              <a:t>Section 4 </a:t>
            </a:r>
            <a:r>
              <a:rPr lang="en-US" sz="2000" b="1" baseline="0">
                <a:solidFill>
                  <a:schemeClr val="bg1"/>
                </a:solidFill>
              </a:rPr>
              <a:t>Unique Features of Plant Cells</a:t>
            </a:r>
          </a:p>
        </p:txBody>
      </p:sp>
      <p:pic>
        <p:nvPicPr>
          <p:cNvPr id="1097743" name="Picture 15">
            <a:hlinkClick r:id="" action="ppaction://media"/>
          </p:cNvPr>
          <p:cNvPicPr>
            <a:picLocks noRot="1" noChangeAspect="1" noChangeArrowheads="1"/>
          </p:cNvPicPr>
          <p:nvPr>
            <a:wavAudioFile r:embed="rId1" name="Embedded Sound 2"/>
          </p:nvPr>
        </p:nvPicPr>
        <p:blipFill>
          <a:blip r:embed="rId5"/>
          <a:srcRect/>
          <a:stretch>
            <a:fillRect/>
          </a:stretch>
        </p:blipFill>
        <p:spPr bwMode="auto">
          <a:xfrm>
            <a:off x="4368800" y="3225800"/>
            <a:ext cx="406400" cy="406400"/>
          </a:xfrm>
          <a:prstGeom prst="rect">
            <a:avLst/>
          </a:prstGeom>
          <a:noFill/>
        </p:spPr>
      </p:pic>
      <p:pic>
        <p:nvPicPr>
          <p:cNvPr id="1097744" name="Picture 16" descr="1"/>
          <p:cNvPicPr>
            <a:picLocks noChangeAspect="1" noChangeArrowheads="1"/>
          </p:cNvPicPr>
          <p:nvPr/>
        </p:nvPicPr>
        <p:blipFill>
          <a:blip r:embed="rId6"/>
          <a:srcRect/>
          <a:stretch>
            <a:fillRect/>
          </a:stretch>
        </p:blipFill>
        <p:spPr bwMode="auto">
          <a:xfrm>
            <a:off x="1905000" y="1651000"/>
            <a:ext cx="5334000" cy="4430713"/>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53" fill="hold"/>
                                        <p:tgtEl>
                                          <p:spTgt spid="10977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97743"/>
                </p:tgtEl>
              </p:cMediaNode>
            </p:audio>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95232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952323"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endParaRPr lang="en-US" altLang="en-US" sz="2000" b="1" baseline="0">
              <a:solidFill>
                <a:srgbClr val="FFCC00"/>
              </a:solidFill>
            </a:endParaRPr>
          </a:p>
        </p:txBody>
      </p:sp>
      <p:sp>
        <p:nvSpPr>
          <p:cNvPr id="952326" name="Rectangle 6"/>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952329" name="Rectangle 9"/>
          <p:cNvSpPr>
            <a:spLocks noChangeArrowheads="1"/>
          </p:cNvSpPr>
          <p:nvPr>
            <p:ph type="title"/>
          </p:nvPr>
        </p:nvSpPr>
        <p:spPr>
          <a:noFill/>
          <a:ln/>
        </p:spPr>
        <p:txBody>
          <a:bodyPr/>
          <a:lstStyle/>
          <a:p>
            <a:r>
              <a:rPr lang="en-US"/>
              <a:t>Objectives</a:t>
            </a:r>
            <a:endParaRPr lang="en-US" b="0"/>
          </a:p>
        </p:txBody>
      </p:sp>
      <p:sp>
        <p:nvSpPr>
          <p:cNvPr id="952330" name="Rectangle 10"/>
          <p:cNvSpPr>
            <a:spLocks noChangeArrowheads="1"/>
          </p:cNvSpPr>
          <p:nvPr>
            <p:ph type="body" idx="1"/>
          </p:nvPr>
        </p:nvSpPr>
        <p:spPr>
          <a:noFill/>
          <a:ln/>
        </p:spPr>
        <p:txBody>
          <a:bodyPr>
            <a:normAutofit fontScale="85000" lnSpcReduction="10000"/>
          </a:bodyPr>
          <a:lstStyle/>
          <a:p>
            <a:r>
              <a:rPr lang="en-US" b="1"/>
              <a:t>Explain</a:t>
            </a:r>
            <a:r>
              <a:rPr lang="en-US"/>
              <a:t> </a:t>
            </a:r>
            <a:r>
              <a:rPr lang="en-US">
                <a:solidFill>
                  <a:schemeClr val="bg1"/>
                </a:solidFill>
              </a:rPr>
              <a:t>how an equilibrium is established as a result of diffusion.</a:t>
            </a:r>
          </a:p>
          <a:p>
            <a:pPr>
              <a:spcBef>
                <a:spcPct val="0"/>
              </a:spcBef>
              <a:buSzTx/>
              <a:buFontTx/>
              <a:buNone/>
            </a:pPr>
            <a:endParaRPr lang="en-US">
              <a:solidFill>
                <a:schemeClr val="bg1"/>
              </a:solidFill>
            </a:endParaRPr>
          </a:p>
          <a:p>
            <a:r>
              <a:rPr lang="en-US" b="1"/>
              <a:t>Distinguish</a:t>
            </a:r>
            <a:r>
              <a:rPr lang="en-US"/>
              <a:t> </a:t>
            </a:r>
            <a:r>
              <a:rPr lang="en-US">
                <a:solidFill>
                  <a:schemeClr val="bg1"/>
                </a:solidFill>
              </a:rPr>
              <a:t>between diffusion and osmosis.</a:t>
            </a:r>
          </a:p>
          <a:p>
            <a:pPr>
              <a:spcBef>
                <a:spcPct val="0"/>
              </a:spcBef>
              <a:buSzTx/>
            </a:pPr>
            <a:endParaRPr lang="en-US">
              <a:solidFill>
                <a:schemeClr val="bg1"/>
              </a:solidFill>
            </a:endParaRPr>
          </a:p>
          <a:p>
            <a:r>
              <a:rPr lang="en-US" b="1"/>
              <a:t>Explain </a:t>
            </a:r>
            <a:r>
              <a:rPr lang="en-US">
                <a:solidFill>
                  <a:schemeClr val="bg1"/>
                </a:solidFill>
              </a:rPr>
              <a:t>how substances cross the cell membrane through facilitated diffusion.</a:t>
            </a:r>
          </a:p>
          <a:p>
            <a:pPr>
              <a:spcBef>
                <a:spcPct val="0"/>
              </a:spcBef>
              <a:buSzTx/>
            </a:pPr>
            <a:endParaRPr lang="en-US">
              <a:solidFill>
                <a:schemeClr val="bg1"/>
              </a:solidFill>
            </a:endParaRPr>
          </a:p>
          <a:p>
            <a:r>
              <a:rPr lang="en-US" b="1"/>
              <a:t>Explain</a:t>
            </a:r>
            <a:r>
              <a:rPr lang="en-US"/>
              <a:t> </a:t>
            </a:r>
            <a:r>
              <a:rPr lang="en-US">
                <a:solidFill>
                  <a:schemeClr val="bg1"/>
                </a:solidFill>
              </a:rPr>
              <a:t>how ion channels assist the diffusion of ions across the cell membrane.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330">
                                            <p:txEl>
                                              <p:pRg st="0" end="0"/>
                                            </p:txEl>
                                          </p:spTgt>
                                        </p:tgtEl>
                                        <p:attrNameLst>
                                          <p:attrName>style.visibility</p:attrName>
                                        </p:attrNameLst>
                                      </p:cBhvr>
                                      <p:to>
                                        <p:strVal val="visible"/>
                                      </p:to>
                                    </p:set>
                                    <p:animEffect transition="in" filter="wipe(left)">
                                      <p:cBhvr>
                                        <p:cTn id="7" dur="500"/>
                                        <p:tgtEl>
                                          <p:spTgt spid="952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330">
                                            <p:txEl>
                                              <p:pRg st="2" end="2"/>
                                            </p:txEl>
                                          </p:spTgt>
                                        </p:tgtEl>
                                        <p:attrNameLst>
                                          <p:attrName>style.visibility</p:attrName>
                                        </p:attrNameLst>
                                      </p:cBhvr>
                                      <p:to>
                                        <p:strVal val="visible"/>
                                      </p:to>
                                    </p:set>
                                    <p:animEffect transition="in" filter="wipe(left)">
                                      <p:cBhvr>
                                        <p:cTn id="12" dur="500"/>
                                        <p:tgtEl>
                                          <p:spTgt spid="952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2330">
                                            <p:txEl>
                                              <p:pRg st="4" end="4"/>
                                            </p:txEl>
                                          </p:spTgt>
                                        </p:tgtEl>
                                        <p:attrNameLst>
                                          <p:attrName>style.visibility</p:attrName>
                                        </p:attrNameLst>
                                      </p:cBhvr>
                                      <p:to>
                                        <p:strVal val="visible"/>
                                      </p:to>
                                    </p:set>
                                    <p:animEffect transition="in" filter="wipe(left)">
                                      <p:cBhvr>
                                        <p:cTn id="17" dur="500"/>
                                        <p:tgtEl>
                                          <p:spTgt spid="9523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52330">
                                            <p:txEl>
                                              <p:pRg st="6" end="6"/>
                                            </p:txEl>
                                          </p:spTgt>
                                        </p:tgtEl>
                                        <p:attrNameLst>
                                          <p:attrName>style.visibility</p:attrName>
                                        </p:attrNameLst>
                                      </p:cBhvr>
                                      <p:to>
                                        <p:strVal val="visible"/>
                                      </p:to>
                                    </p:set>
                                    <p:animEffect transition="in" filter="wipe(left)">
                                      <p:cBhvr>
                                        <p:cTn id="22" dur="500"/>
                                        <p:tgtEl>
                                          <p:spTgt spid="952330">
                                            <p:txEl>
                                              <p:pRg st="6" end="6"/>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952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0" grpId="0" build="p" autoUpdateAnimBg="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95539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955395"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955398" name="Rectangle 6"/>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955401" name="Rectangle 9"/>
          <p:cNvSpPr>
            <a:spLocks noChangeArrowheads="1"/>
          </p:cNvSpPr>
          <p:nvPr>
            <p:ph type="title"/>
          </p:nvPr>
        </p:nvSpPr>
        <p:spPr>
          <a:noFill/>
          <a:ln/>
        </p:spPr>
        <p:txBody>
          <a:bodyPr/>
          <a:lstStyle/>
          <a:p>
            <a:r>
              <a:rPr lang="en-US"/>
              <a:t>Diffusion</a:t>
            </a:r>
            <a:endParaRPr lang="en-US" b="0"/>
          </a:p>
        </p:txBody>
      </p:sp>
      <p:sp>
        <p:nvSpPr>
          <p:cNvPr id="955402" name="Rectangle 10"/>
          <p:cNvSpPr>
            <a:spLocks noChangeArrowheads="1"/>
          </p:cNvSpPr>
          <p:nvPr>
            <p:ph type="body" idx="1"/>
          </p:nvPr>
        </p:nvSpPr>
        <p:spPr>
          <a:noFill/>
          <a:ln/>
        </p:spPr>
        <p:txBody>
          <a:bodyPr/>
          <a:lstStyle/>
          <a:p>
            <a:pPr>
              <a:lnSpc>
                <a:spcPct val="90000"/>
              </a:lnSpc>
            </a:pPr>
            <a:r>
              <a:rPr lang="en-US" b="1"/>
              <a:t>Passive transport</a:t>
            </a:r>
            <a:r>
              <a:rPr lang="en-US">
                <a:solidFill>
                  <a:schemeClr val="bg1"/>
                </a:solidFill>
              </a:rPr>
              <a:t> involves the movement of molecules across the cell membrane without an input of energy by the cell.</a:t>
            </a:r>
          </a:p>
          <a:p>
            <a:pPr>
              <a:lnSpc>
                <a:spcPct val="90000"/>
              </a:lnSpc>
            </a:pPr>
            <a:endParaRPr lang="en-US">
              <a:solidFill>
                <a:schemeClr val="bg1"/>
              </a:solidFill>
            </a:endParaRPr>
          </a:p>
          <a:p>
            <a:pPr>
              <a:lnSpc>
                <a:spcPct val="90000"/>
              </a:lnSpc>
            </a:pPr>
            <a:r>
              <a:rPr lang="en-US" b="1"/>
              <a:t>Diffusion</a:t>
            </a:r>
            <a:r>
              <a:rPr lang="en-US"/>
              <a:t> </a:t>
            </a:r>
            <a:r>
              <a:rPr lang="en-US">
                <a:solidFill>
                  <a:schemeClr val="bg1"/>
                </a:solidFill>
              </a:rPr>
              <a:t>is the movement of molecules from an area of higher concentration to an area of lower concentration, driven by the molecules’ kinetic energy until equilibrium is reached.</a:t>
            </a: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5402">
                                            <p:txEl>
                                              <p:pRg st="0" end="0"/>
                                            </p:txEl>
                                          </p:spTgt>
                                        </p:tgtEl>
                                        <p:attrNameLst>
                                          <p:attrName>style.visibility</p:attrName>
                                        </p:attrNameLst>
                                      </p:cBhvr>
                                      <p:to>
                                        <p:strVal val="visible"/>
                                      </p:to>
                                    </p:set>
                                    <p:animEffect transition="in" filter="wipe(left)">
                                      <p:cBhvr>
                                        <p:cTn id="7" dur="500"/>
                                        <p:tgtEl>
                                          <p:spTgt spid="955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5402">
                                            <p:txEl>
                                              <p:pRg st="2" end="2"/>
                                            </p:txEl>
                                          </p:spTgt>
                                        </p:tgtEl>
                                        <p:attrNameLst>
                                          <p:attrName>style.visibility</p:attrName>
                                        </p:attrNameLst>
                                      </p:cBhvr>
                                      <p:to>
                                        <p:strVal val="visible"/>
                                      </p:to>
                                    </p:set>
                                    <p:animEffect transition="in" filter="wipe(left)">
                                      <p:cBhvr>
                                        <p:cTn id="12" dur="500"/>
                                        <p:tgtEl>
                                          <p:spTgt spid="955402">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955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2" grpId="0" build="p" autoUpdateAnimBg="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52002" name="Picture 1026"/>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2003" name="Rectangle 1027"/>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pic>
        <p:nvPicPr>
          <p:cNvPr id="1152004" name="Picture 1028"/>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2005" name="Rectangle 1029"/>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altLang="en-US" sz="2000" b="1" baseline="0">
              <a:solidFill>
                <a:schemeClr val="bg1"/>
              </a:solidFill>
            </a:endParaRPr>
          </a:p>
          <a:p>
            <a:endParaRPr lang="en-US" altLang="en-US" sz="2000" b="1" baseline="0">
              <a:solidFill>
                <a:schemeClr val="bg1"/>
              </a:solidFill>
            </a:endParaRPr>
          </a:p>
          <a:p>
            <a:r>
              <a:rPr lang="en-US" altLang="en-US" sz="2000" b="1" baseline="0">
                <a:solidFill>
                  <a:schemeClr val="bg1"/>
                </a:solidFill>
              </a:rPr>
              <a:t>Click below to watch the Visual Concept.</a:t>
            </a:r>
          </a:p>
        </p:txBody>
      </p:sp>
      <p:pic>
        <p:nvPicPr>
          <p:cNvPr id="1152006" name="Picture 1030"/>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152007" name="Rectangle 1031"/>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altLang="en-US" sz="1800" b="1" baseline="0">
                <a:solidFill>
                  <a:srgbClr val="000099"/>
                </a:solidFill>
              </a:rPr>
              <a:t>Visual Concept</a:t>
            </a:r>
          </a:p>
        </p:txBody>
      </p:sp>
      <p:sp>
        <p:nvSpPr>
          <p:cNvPr id="1152009" name="Rectangle 1033"/>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Concentration Gradient</a:t>
            </a:r>
            <a:endParaRPr lang="en-US" altLang="en-US" sz="2800" baseline="0">
              <a:solidFill>
                <a:srgbClr val="FFCC00"/>
              </a:solidFill>
            </a:endParaRPr>
          </a:p>
        </p:txBody>
      </p:sp>
      <p:sp>
        <p:nvSpPr>
          <p:cNvPr id="1152010" name="Text Box 1034"/>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52011" name="Rectangle 1035">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36642" name="Picture 1026"/>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36643" name="Text Box 1027"/>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36644" name="Rectangle 1028"/>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36645" name="Rectangle 1029"/>
          <p:cNvSpPr>
            <a:spLocks noChangeArrowheads="1"/>
          </p:cNvSpPr>
          <p:nvPr>
            <p:ph type="title"/>
          </p:nvPr>
        </p:nvSpPr>
        <p:spPr>
          <a:noFill/>
          <a:ln/>
        </p:spPr>
        <p:txBody>
          <a:bodyPr/>
          <a:lstStyle/>
          <a:p>
            <a:r>
              <a:rPr lang="en-US"/>
              <a:t>Diffusion, </a:t>
            </a:r>
            <a:r>
              <a:rPr lang="en-US" b="0" i="1"/>
              <a:t>continued</a:t>
            </a:r>
            <a:endParaRPr lang="en-US" b="0"/>
          </a:p>
        </p:txBody>
      </p:sp>
      <p:sp>
        <p:nvSpPr>
          <p:cNvPr id="1136646" name="Rectangle 1030"/>
          <p:cNvSpPr>
            <a:spLocks noChangeArrowheads="1"/>
          </p:cNvSpPr>
          <p:nvPr>
            <p:ph type="body" idx="1"/>
          </p:nvPr>
        </p:nvSpPr>
        <p:spPr>
          <a:noFill/>
          <a:ln/>
        </p:spPr>
        <p:txBody>
          <a:bodyPr/>
          <a:lstStyle/>
          <a:p>
            <a:r>
              <a:rPr lang="en-US" b="1"/>
              <a:t>Diffusion Across Membranes</a:t>
            </a:r>
            <a:endParaRPr lang="en-US"/>
          </a:p>
          <a:p>
            <a:pPr lvl="1"/>
            <a:r>
              <a:rPr lang="en-US">
                <a:solidFill>
                  <a:schemeClr val="bg1"/>
                </a:solidFill>
              </a:rPr>
              <a:t>Molecules can diffuse across a cell membrane by dissolving in the phospholipid bilayer or by passing through pores in the membrane.</a:t>
            </a: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646">
                                            <p:txEl>
                                              <p:pRg st="0" end="0"/>
                                            </p:txEl>
                                          </p:spTgt>
                                        </p:tgtEl>
                                        <p:attrNameLst>
                                          <p:attrName>style.visibility</p:attrName>
                                        </p:attrNameLst>
                                      </p:cBhvr>
                                      <p:to>
                                        <p:strVal val="visible"/>
                                      </p:to>
                                    </p:set>
                                    <p:animEffect transition="in" filter="wipe(left)">
                                      <p:cBhvr>
                                        <p:cTn id="7" dur="500"/>
                                        <p:tgtEl>
                                          <p:spTgt spid="113664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6646">
                                            <p:txEl>
                                              <p:pRg st="1" end="1"/>
                                            </p:txEl>
                                          </p:spTgt>
                                        </p:tgtEl>
                                        <p:attrNameLst>
                                          <p:attrName>style.visibility</p:attrName>
                                        </p:attrNameLst>
                                      </p:cBhvr>
                                      <p:to>
                                        <p:strVal val="visible"/>
                                      </p:to>
                                    </p:set>
                                    <p:animEffect transition="in" filter="wipe(left)">
                                      <p:cBhvr>
                                        <p:cTn id="10" dur="500"/>
                                        <p:tgtEl>
                                          <p:spTgt spid="1136646">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36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6" grpId="0" build="p"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14114" name="Rectangle 2"/>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14115" name="Rectangle 3"/>
          <p:cNvSpPr>
            <a:spLocks noGrp="1" noChangeArrowheads="1"/>
          </p:cNvSpPr>
          <p:nvPr>
            <p:ph type="title"/>
          </p:nvPr>
        </p:nvSpPr>
        <p:spPr>
          <a:noFill/>
          <a:ln/>
        </p:spPr>
        <p:txBody>
          <a:bodyPr/>
          <a:lstStyle/>
          <a:p>
            <a:r>
              <a:rPr lang="en-US">
                <a:solidFill>
                  <a:schemeClr val="tx1"/>
                </a:solidFill>
              </a:rPr>
              <a:t>Diffusion</a:t>
            </a:r>
          </a:p>
        </p:txBody>
      </p:sp>
      <p:sp>
        <p:nvSpPr>
          <p:cNvPr id="1114116" name="Text Box 4"/>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pic>
        <p:nvPicPr>
          <p:cNvPr id="1114121" name="Picture 9" descr="8"/>
          <p:cNvPicPr>
            <a:picLocks noChangeAspect="1" noChangeArrowheads="1"/>
          </p:cNvPicPr>
          <p:nvPr/>
        </p:nvPicPr>
        <p:blipFill>
          <a:blip r:embed="rId3"/>
          <a:srcRect/>
          <a:stretch>
            <a:fillRect/>
          </a:stretch>
        </p:blipFill>
        <p:spPr bwMode="auto">
          <a:xfrm>
            <a:off x="609600" y="1676400"/>
            <a:ext cx="8048625" cy="4333875"/>
          </a:xfrm>
          <a:prstGeom prst="rect">
            <a:avLst/>
          </a:prstGeom>
          <a:noFill/>
        </p:spPr>
      </p:pic>
    </p:spTree>
  </p:cSld>
  <p:clrMapOvr>
    <a:masterClrMapping/>
  </p:clrMapOvr>
  <p:transition advClick="0"/>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008000"/>
        </a:solidFill>
        <a:effectLst/>
      </p:bgPr>
    </p:bg>
    <p:spTree>
      <p:nvGrpSpPr>
        <p:cNvPr id="1" name=""/>
        <p:cNvGrpSpPr/>
        <p:nvPr/>
      </p:nvGrpSpPr>
      <p:grpSpPr>
        <a:xfrm>
          <a:off x="0" y="0"/>
          <a:ext cx="0" cy="0"/>
          <a:chOff x="0" y="0"/>
          <a:chExt cx="0" cy="0"/>
        </a:xfrm>
      </p:grpSpPr>
      <p:pic>
        <p:nvPicPr>
          <p:cNvPr id="113869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38691"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The History of Cell Biology</a:t>
            </a:r>
          </a:p>
        </p:txBody>
      </p:sp>
      <p:sp>
        <p:nvSpPr>
          <p:cNvPr id="113869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38693" name="Rectangle 5"/>
          <p:cNvSpPr>
            <a:spLocks noGrp="1" noChangeArrowheads="1"/>
          </p:cNvSpPr>
          <p:nvPr>
            <p:ph type="title"/>
          </p:nvPr>
        </p:nvSpPr>
        <p:spPr>
          <a:xfrm>
            <a:off x="685800" y="1066800"/>
            <a:ext cx="7162800" cy="609600"/>
          </a:xfrm>
          <a:noFill/>
          <a:ln/>
        </p:spPr>
        <p:txBody>
          <a:bodyPr>
            <a:normAutofit fontScale="90000"/>
          </a:bodyPr>
          <a:lstStyle/>
          <a:p>
            <a:r>
              <a:rPr lang="en-US"/>
              <a:t>The Cell Theory</a:t>
            </a:r>
            <a:endParaRPr lang="en-US" b="0"/>
          </a:p>
        </p:txBody>
      </p:sp>
      <p:sp>
        <p:nvSpPr>
          <p:cNvPr id="1138694" name="Rectangle 6"/>
          <p:cNvSpPr>
            <a:spLocks noGrp="1" noChangeArrowheads="1"/>
          </p:cNvSpPr>
          <p:nvPr>
            <p:ph idx="1"/>
          </p:nvPr>
        </p:nvSpPr>
        <p:spPr>
          <a:noFill/>
          <a:ln/>
        </p:spPr>
        <p:txBody>
          <a:bodyPr/>
          <a:lstStyle/>
          <a:p>
            <a:r>
              <a:rPr lang="en-US">
                <a:solidFill>
                  <a:schemeClr val="bg1"/>
                </a:solidFill>
              </a:rPr>
              <a:t>The </a:t>
            </a:r>
            <a:r>
              <a:rPr lang="en-US" b="1"/>
              <a:t>cell theory</a:t>
            </a:r>
            <a:r>
              <a:rPr lang="en-US">
                <a:solidFill>
                  <a:schemeClr val="bg1"/>
                </a:solidFill>
              </a:rPr>
              <a:t> states that all living organisms are made of one or more cells, cells are the basic units of structure and function, and cells come only from pre-existing cells.</a:t>
            </a:r>
            <a:endParaRPr lang="en-US"/>
          </a:p>
        </p:txBody>
      </p:sp>
      <p:sp>
        <p:nvSpPr>
          <p:cNvPr id="1138695"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8694">
                                            <p:txEl>
                                              <p:pRg st="0" end="0"/>
                                            </p:txEl>
                                          </p:spTgt>
                                        </p:tgtEl>
                                        <p:attrNameLst>
                                          <p:attrName>style.visibility</p:attrName>
                                        </p:attrNameLst>
                                      </p:cBhvr>
                                      <p:to>
                                        <p:strVal val="visible"/>
                                      </p:to>
                                    </p:set>
                                    <p:animEffect transition="in" filter="wipe(left)">
                                      <p:cBhvr>
                                        <p:cTn id="7" dur="500"/>
                                        <p:tgtEl>
                                          <p:spTgt spid="1138694">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138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4" grpId="0" build="p" autoUpdateAnimBg="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bg>
      <p:bgPr>
        <a:solidFill>
          <a:srgbClr val="008000"/>
        </a:solidFill>
        <a:effectLst/>
      </p:bgPr>
    </p:bg>
    <p:spTree>
      <p:nvGrpSpPr>
        <p:cNvPr id="1" name=""/>
        <p:cNvGrpSpPr/>
        <p:nvPr/>
      </p:nvGrpSpPr>
      <p:grpSpPr>
        <a:xfrm>
          <a:off x="0" y="0"/>
          <a:ext cx="0" cy="0"/>
          <a:chOff x="0" y="0"/>
          <a:chExt cx="0" cy="0"/>
        </a:xfrm>
      </p:grpSpPr>
      <p:pic>
        <p:nvPicPr>
          <p:cNvPr id="1137666"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37667"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Passive Transport</a:t>
            </a:r>
          </a:p>
        </p:txBody>
      </p:sp>
      <p:sp>
        <p:nvSpPr>
          <p:cNvPr id="113766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sp>
        <p:nvSpPr>
          <p:cNvPr id="1137669" name="Rectangle 5"/>
          <p:cNvSpPr>
            <a:spLocks noChangeArrowheads="1"/>
          </p:cNvSpPr>
          <p:nvPr>
            <p:ph type="title"/>
          </p:nvPr>
        </p:nvSpPr>
        <p:spPr>
          <a:noFill/>
          <a:ln/>
        </p:spPr>
        <p:txBody>
          <a:bodyPr/>
          <a:lstStyle/>
          <a:p>
            <a:r>
              <a:rPr lang="en-US"/>
              <a:t>Osmosis</a:t>
            </a:r>
            <a:endParaRPr lang="en-US" b="0"/>
          </a:p>
        </p:txBody>
      </p:sp>
      <p:sp>
        <p:nvSpPr>
          <p:cNvPr id="1137670" name="Rectangle 6"/>
          <p:cNvSpPr>
            <a:spLocks noChangeArrowheads="1"/>
          </p:cNvSpPr>
          <p:nvPr>
            <p:ph type="body" idx="1"/>
          </p:nvPr>
        </p:nvSpPr>
        <p:spPr>
          <a:xfrm>
            <a:off x="711200" y="1828800"/>
            <a:ext cx="2794000" cy="4114800"/>
          </a:xfrm>
          <a:noFill/>
          <a:ln/>
        </p:spPr>
        <p:txBody>
          <a:bodyPr/>
          <a:lstStyle/>
          <a:p>
            <a:r>
              <a:rPr lang="en-US" b="1"/>
              <a:t>Osmosis</a:t>
            </a:r>
            <a:r>
              <a:rPr lang="en-US"/>
              <a:t> </a:t>
            </a:r>
            <a:r>
              <a:rPr lang="en-US">
                <a:solidFill>
                  <a:schemeClr val="bg1"/>
                </a:solidFill>
              </a:rPr>
              <a:t>is the diffusion of water across a membrane. </a:t>
            </a:r>
          </a:p>
          <a:p>
            <a:pPr lvl="1"/>
            <a:endParaRPr lang="en-US">
              <a:solidFill>
                <a:schemeClr val="bg1"/>
              </a:solidFill>
            </a:endParaRPr>
          </a:p>
          <a:p>
            <a:pPr lvl="1"/>
            <a:endParaRPr lang="en-US">
              <a:solidFill>
                <a:schemeClr val="bg1"/>
              </a:solidFill>
            </a:endParaRP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pic>
        <p:nvPicPr>
          <p:cNvPr id="1137673" name="Picture 9" descr="9"/>
          <p:cNvPicPr>
            <a:picLocks noChangeAspect="1" noChangeArrowheads="1"/>
          </p:cNvPicPr>
          <p:nvPr/>
        </p:nvPicPr>
        <p:blipFill>
          <a:blip r:embed="rId4"/>
          <a:srcRect/>
          <a:stretch>
            <a:fillRect/>
          </a:stretch>
        </p:blipFill>
        <p:spPr bwMode="auto">
          <a:xfrm>
            <a:off x="3581400" y="1323975"/>
            <a:ext cx="4133850" cy="43910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7670">
                                            <p:txEl>
                                              <p:pRg st="0" end="0"/>
                                            </p:txEl>
                                          </p:spTgt>
                                        </p:tgtEl>
                                        <p:attrNameLst>
                                          <p:attrName>style.visibility</p:attrName>
                                        </p:attrNameLst>
                                      </p:cBhvr>
                                      <p:to>
                                        <p:strVal val="visible"/>
                                      </p:to>
                                    </p:set>
                                    <p:animEffect transition="in" filter="wipe(left)">
                                      <p:cBhvr>
                                        <p:cTn id="7" dur="500"/>
                                        <p:tgtEl>
                                          <p:spTgt spid="1137670">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3767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37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0" grpId="0" build="p"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5405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4051"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pic>
        <p:nvPicPr>
          <p:cNvPr id="1154052" name="Picture 4"/>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4053" name="Rectangle 5"/>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altLang="en-US" sz="2000" b="1" baseline="0">
              <a:solidFill>
                <a:schemeClr val="bg1"/>
              </a:solidFill>
            </a:endParaRPr>
          </a:p>
          <a:p>
            <a:endParaRPr lang="en-US" altLang="en-US" sz="2000" b="1" baseline="0">
              <a:solidFill>
                <a:schemeClr val="bg1"/>
              </a:solidFill>
            </a:endParaRPr>
          </a:p>
          <a:p>
            <a:r>
              <a:rPr lang="en-US" altLang="en-US" sz="2000" b="1" baseline="0">
                <a:solidFill>
                  <a:schemeClr val="bg1"/>
                </a:solidFill>
              </a:rPr>
              <a:t>Click below to watch the Visual Concept.</a:t>
            </a:r>
          </a:p>
        </p:txBody>
      </p:sp>
      <p:pic>
        <p:nvPicPr>
          <p:cNvPr id="1154054" name="Picture 6"/>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154055" name="Rectangle 7"/>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altLang="en-US" sz="1800" b="1" baseline="0">
                <a:solidFill>
                  <a:srgbClr val="000099"/>
                </a:solidFill>
              </a:rPr>
              <a:t>Visual Concept</a:t>
            </a:r>
          </a:p>
        </p:txBody>
      </p:sp>
      <p:sp>
        <p:nvSpPr>
          <p:cNvPr id="1154057" name="Rectangle 9"/>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Osmosis</a:t>
            </a:r>
            <a:endParaRPr lang="en-US" altLang="en-US" sz="2800" baseline="0">
              <a:solidFill>
                <a:srgbClr val="FFCC00"/>
              </a:solidFill>
            </a:endParaRPr>
          </a:p>
        </p:txBody>
      </p:sp>
      <p:sp>
        <p:nvSpPr>
          <p:cNvPr id="1154058" name="Text Box 10"/>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54059" name="Rectangle 11">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3869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38691"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3869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38693" name="Rectangle 5"/>
          <p:cNvSpPr>
            <a:spLocks noChangeArrowheads="1"/>
          </p:cNvSpPr>
          <p:nvPr>
            <p:ph type="title"/>
          </p:nvPr>
        </p:nvSpPr>
        <p:spPr>
          <a:noFill/>
          <a:ln/>
        </p:spPr>
        <p:txBody>
          <a:bodyPr/>
          <a:lstStyle/>
          <a:p>
            <a:r>
              <a:rPr lang="en-US"/>
              <a:t>Osmosis, </a:t>
            </a:r>
            <a:r>
              <a:rPr lang="en-US" b="0" i="1"/>
              <a:t>continued</a:t>
            </a:r>
            <a:endParaRPr lang="en-US" b="0"/>
          </a:p>
        </p:txBody>
      </p:sp>
      <p:sp>
        <p:nvSpPr>
          <p:cNvPr id="1138694" name="Rectangle 6"/>
          <p:cNvSpPr>
            <a:spLocks noChangeArrowheads="1"/>
          </p:cNvSpPr>
          <p:nvPr>
            <p:ph type="body" idx="1"/>
          </p:nvPr>
        </p:nvSpPr>
        <p:spPr>
          <a:noFill/>
          <a:ln/>
        </p:spPr>
        <p:txBody>
          <a:bodyPr/>
          <a:lstStyle/>
          <a:p>
            <a:r>
              <a:rPr lang="en-US" b="1"/>
              <a:t>Direction of Osmosis</a:t>
            </a:r>
            <a:endParaRPr lang="en-US" sz="2800"/>
          </a:p>
          <a:p>
            <a:pPr lvl="1"/>
            <a:r>
              <a:rPr lang="en-US">
                <a:solidFill>
                  <a:schemeClr val="bg1"/>
                </a:solidFill>
              </a:rPr>
              <a:t>The net direction of osmosis is determined by the relative solute concentrations on the two sides of the membrane.</a:t>
            </a:r>
          </a:p>
          <a:p>
            <a:pPr lvl="1"/>
            <a:endParaRPr lang="en-US" sz="2800"/>
          </a:p>
          <a:p>
            <a:pPr lvl="1"/>
            <a:endParaRPr lang="en-US">
              <a:solidFill>
                <a:schemeClr val="bg1"/>
              </a:solidFill>
            </a:endParaRP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8694">
                                            <p:txEl>
                                              <p:pRg st="0" end="0"/>
                                            </p:txEl>
                                          </p:spTgt>
                                        </p:tgtEl>
                                        <p:attrNameLst>
                                          <p:attrName>style.visibility</p:attrName>
                                        </p:attrNameLst>
                                      </p:cBhvr>
                                      <p:to>
                                        <p:strVal val="visible"/>
                                      </p:to>
                                    </p:set>
                                    <p:animEffect transition="in" filter="wipe(left)">
                                      <p:cBhvr>
                                        <p:cTn id="7" dur="500"/>
                                        <p:tgtEl>
                                          <p:spTgt spid="113869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8694">
                                            <p:txEl>
                                              <p:pRg st="1" end="1"/>
                                            </p:txEl>
                                          </p:spTgt>
                                        </p:tgtEl>
                                        <p:attrNameLst>
                                          <p:attrName>style.visibility</p:attrName>
                                        </p:attrNameLst>
                                      </p:cBhvr>
                                      <p:to>
                                        <p:strVal val="visible"/>
                                      </p:to>
                                    </p:set>
                                    <p:animEffect transition="in" filter="wipe(left)">
                                      <p:cBhvr>
                                        <p:cTn id="10" dur="500"/>
                                        <p:tgtEl>
                                          <p:spTgt spid="1138694">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38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4" grpId="0" build="p"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3971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39715"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3971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39717" name="Rectangle 5"/>
          <p:cNvSpPr>
            <a:spLocks noChangeArrowheads="1"/>
          </p:cNvSpPr>
          <p:nvPr>
            <p:ph type="title"/>
          </p:nvPr>
        </p:nvSpPr>
        <p:spPr>
          <a:noFill/>
          <a:ln/>
        </p:spPr>
        <p:txBody>
          <a:bodyPr/>
          <a:lstStyle/>
          <a:p>
            <a:r>
              <a:rPr lang="en-US"/>
              <a:t>Osmosis, </a:t>
            </a:r>
            <a:r>
              <a:rPr lang="en-US" b="0" i="1"/>
              <a:t>continued</a:t>
            </a:r>
            <a:endParaRPr lang="en-US" b="0"/>
          </a:p>
        </p:txBody>
      </p:sp>
      <p:sp>
        <p:nvSpPr>
          <p:cNvPr id="1139718" name="Rectangle 6"/>
          <p:cNvSpPr>
            <a:spLocks noChangeArrowheads="1"/>
          </p:cNvSpPr>
          <p:nvPr>
            <p:ph type="body" idx="1"/>
          </p:nvPr>
        </p:nvSpPr>
        <p:spPr>
          <a:noFill/>
          <a:ln/>
        </p:spPr>
        <p:txBody>
          <a:bodyPr/>
          <a:lstStyle/>
          <a:p>
            <a:r>
              <a:rPr lang="en-US" b="1"/>
              <a:t>Direction of Osmosis</a:t>
            </a:r>
            <a:endParaRPr lang="en-US"/>
          </a:p>
          <a:p>
            <a:pPr lvl="1"/>
            <a:r>
              <a:rPr lang="en-US">
                <a:solidFill>
                  <a:schemeClr val="bg1"/>
                </a:solidFill>
              </a:rPr>
              <a:t>When the solute concentration outside the cell is higher than that in the cytosol, the solution outside is</a:t>
            </a:r>
            <a:r>
              <a:rPr lang="en-US"/>
              <a:t> </a:t>
            </a:r>
            <a:r>
              <a:rPr lang="en-US" b="1"/>
              <a:t>hypertonic</a:t>
            </a:r>
            <a:r>
              <a:rPr lang="en-US"/>
              <a:t> </a:t>
            </a:r>
            <a:r>
              <a:rPr lang="en-US">
                <a:solidFill>
                  <a:schemeClr val="bg1"/>
                </a:solidFill>
              </a:rPr>
              <a:t>to the cytosol, and water will diffuse out of the cell.</a:t>
            </a: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9718">
                                            <p:txEl>
                                              <p:pRg st="0" end="0"/>
                                            </p:txEl>
                                          </p:spTgt>
                                        </p:tgtEl>
                                        <p:attrNameLst>
                                          <p:attrName>style.visibility</p:attrName>
                                        </p:attrNameLst>
                                      </p:cBhvr>
                                      <p:to>
                                        <p:strVal val="visible"/>
                                      </p:to>
                                    </p:set>
                                    <p:animEffect transition="in" filter="wipe(left)">
                                      <p:cBhvr>
                                        <p:cTn id="7" dur="500"/>
                                        <p:tgtEl>
                                          <p:spTgt spid="113971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9718">
                                            <p:txEl>
                                              <p:pRg st="1" end="1"/>
                                            </p:txEl>
                                          </p:spTgt>
                                        </p:tgtEl>
                                        <p:attrNameLst>
                                          <p:attrName>style.visibility</p:attrName>
                                        </p:attrNameLst>
                                      </p:cBhvr>
                                      <p:to>
                                        <p:strVal val="visible"/>
                                      </p:to>
                                    </p:set>
                                    <p:animEffect transition="in" filter="wipe(left)">
                                      <p:cBhvr>
                                        <p:cTn id="10" dur="500"/>
                                        <p:tgtEl>
                                          <p:spTgt spid="1139718">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39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18" grpId="0" build="p" autoUpdateAnimBg="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073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0739"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4074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40741" name="Rectangle 5"/>
          <p:cNvSpPr>
            <a:spLocks noChangeArrowheads="1"/>
          </p:cNvSpPr>
          <p:nvPr>
            <p:ph type="title"/>
          </p:nvPr>
        </p:nvSpPr>
        <p:spPr>
          <a:noFill/>
          <a:ln/>
        </p:spPr>
        <p:txBody>
          <a:bodyPr/>
          <a:lstStyle/>
          <a:p>
            <a:r>
              <a:rPr lang="en-US"/>
              <a:t>Osmosis, </a:t>
            </a:r>
            <a:r>
              <a:rPr lang="en-US" b="0" i="1"/>
              <a:t>continued</a:t>
            </a:r>
            <a:endParaRPr lang="en-US" b="0"/>
          </a:p>
        </p:txBody>
      </p:sp>
      <p:sp>
        <p:nvSpPr>
          <p:cNvPr id="1140742" name="Rectangle 6"/>
          <p:cNvSpPr>
            <a:spLocks noChangeArrowheads="1"/>
          </p:cNvSpPr>
          <p:nvPr>
            <p:ph type="body" idx="1"/>
          </p:nvPr>
        </p:nvSpPr>
        <p:spPr>
          <a:noFill/>
          <a:ln/>
        </p:spPr>
        <p:txBody>
          <a:bodyPr/>
          <a:lstStyle/>
          <a:p>
            <a:r>
              <a:rPr lang="en-US" b="1"/>
              <a:t>Direction of Osmosis</a:t>
            </a:r>
            <a:endParaRPr lang="en-US"/>
          </a:p>
          <a:p>
            <a:pPr lvl="1"/>
            <a:r>
              <a:rPr lang="en-US">
                <a:solidFill>
                  <a:schemeClr val="bg1"/>
                </a:solidFill>
              </a:rPr>
              <a:t>When the solute concentrations outside and inside the cell are equal, the solution outside is</a:t>
            </a:r>
            <a:r>
              <a:rPr lang="en-US"/>
              <a:t> </a:t>
            </a:r>
            <a:r>
              <a:rPr lang="en-US" b="1"/>
              <a:t>isotonic</a:t>
            </a:r>
            <a:r>
              <a:rPr lang="en-US"/>
              <a:t>, </a:t>
            </a:r>
            <a:r>
              <a:rPr lang="en-US">
                <a:solidFill>
                  <a:schemeClr val="bg1"/>
                </a:solidFill>
              </a:rPr>
              <a:t>and there will be no net movement of water.</a:t>
            </a: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0742">
                                            <p:txEl>
                                              <p:pRg st="0" end="0"/>
                                            </p:txEl>
                                          </p:spTgt>
                                        </p:tgtEl>
                                        <p:attrNameLst>
                                          <p:attrName>style.visibility</p:attrName>
                                        </p:attrNameLst>
                                      </p:cBhvr>
                                      <p:to>
                                        <p:strVal val="visible"/>
                                      </p:to>
                                    </p:set>
                                    <p:animEffect transition="in" filter="wipe(left)">
                                      <p:cBhvr>
                                        <p:cTn id="7" dur="500"/>
                                        <p:tgtEl>
                                          <p:spTgt spid="114074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0742">
                                            <p:txEl>
                                              <p:pRg st="1" end="1"/>
                                            </p:txEl>
                                          </p:spTgt>
                                        </p:tgtEl>
                                        <p:attrNameLst>
                                          <p:attrName>style.visibility</p:attrName>
                                        </p:attrNameLst>
                                      </p:cBhvr>
                                      <p:to>
                                        <p:strVal val="visible"/>
                                      </p:to>
                                    </p:set>
                                    <p:animEffect transition="in" filter="wipe(left)">
                                      <p:cBhvr>
                                        <p:cTn id="10" dur="500"/>
                                        <p:tgtEl>
                                          <p:spTgt spid="1140742">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40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2" grpId="0" build="p" autoUpdateAnimBg="0"/>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44834" name="Rectangle 2"/>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44835" name="Rectangle 3"/>
          <p:cNvSpPr>
            <a:spLocks noGrp="1" noChangeArrowheads="1"/>
          </p:cNvSpPr>
          <p:nvPr>
            <p:ph type="title"/>
          </p:nvPr>
        </p:nvSpPr>
        <p:spPr>
          <a:xfrm>
            <a:off x="685800" y="1066800"/>
            <a:ext cx="7772400" cy="609600"/>
          </a:xfrm>
          <a:noFill/>
          <a:ln/>
        </p:spPr>
        <p:txBody>
          <a:bodyPr/>
          <a:lstStyle/>
          <a:p>
            <a:r>
              <a:rPr lang="en-US">
                <a:solidFill>
                  <a:schemeClr val="tx1"/>
                </a:solidFill>
              </a:rPr>
              <a:t>Hypertonic, Hypotonic, Isotonic Solutions</a:t>
            </a:r>
            <a:endParaRPr lang="en-US"/>
          </a:p>
        </p:txBody>
      </p:sp>
      <p:sp>
        <p:nvSpPr>
          <p:cNvPr id="1144836" name="Text Box 4"/>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pic>
        <p:nvPicPr>
          <p:cNvPr id="1144838" name="Picture 6" descr="14"/>
          <p:cNvPicPr>
            <a:picLocks noChangeAspect="1" noChangeArrowheads="1"/>
          </p:cNvPicPr>
          <p:nvPr/>
        </p:nvPicPr>
        <p:blipFill>
          <a:blip r:embed="rId3"/>
          <a:srcRect/>
          <a:stretch>
            <a:fillRect/>
          </a:stretch>
        </p:blipFill>
        <p:spPr bwMode="auto">
          <a:xfrm>
            <a:off x="609600" y="2209800"/>
            <a:ext cx="8077200" cy="2728913"/>
          </a:xfrm>
          <a:prstGeom prst="rect">
            <a:avLst/>
          </a:prstGeom>
          <a:noFill/>
        </p:spPr>
      </p:pic>
    </p:spTree>
  </p:cSld>
  <p:clrMapOvr>
    <a:masterClrMapping/>
  </p:clrMapOvr>
  <p:transition advClick="0"/>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58146" name="Picture 1026"/>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8147" name="Rectangle 1027"/>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pic>
        <p:nvPicPr>
          <p:cNvPr id="1158148" name="Picture 1028"/>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58149" name="Rectangle 1029"/>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altLang="en-US" sz="2000" b="1" baseline="0">
              <a:solidFill>
                <a:schemeClr val="bg1"/>
              </a:solidFill>
            </a:endParaRPr>
          </a:p>
          <a:p>
            <a:endParaRPr lang="en-US" altLang="en-US" sz="2000" b="1" baseline="0">
              <a:solidFill>
                <a:schemeClr val="bg1"/>
              </a:solidFill>
            </a:endParaRPr>
          </a:p>
          <a:p>
            <a:r>
              <a:rPr lang="en-US" altLang="en-US" sz="2000" b="1" baseline="0">
                <a:solidFill>
                  <a:schemeClr val="bg1"/>
                </a:solidFill>
              </a:rPr>
              <a:t>Click below to watch the Visual Concept.</a:t>
            </a:r>
          </a:p>
        </p:txBody>
      </p:sp>
      <p:pic>
        <p:nvPicPr>
          <p:cNvPr id="1158150" name="Picture 1030"/>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158151" name="Rectangle 1031"/>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altLang="en-US" sz="1800" b="1" baseline="0">
                <a:solidFill>
                  <a:srgbClr val="000099"/>
                </a:solidFill>
              </a:rPr>
              <a:t>Visual Concept</a:t>
            </a:r>
          </a:p>
        </p:txBody>
      </p:sp>
      <p:sp>
        <p:nvSpPr>
          <p:cNvPr id="1158153" name="Rectangle 1033"/>
          <p:cNvSpPr>
            <a:spLocks noChangeArrowheads="1"/>
          </p:cNvSpPr>
          <p:nvPr/>
        </p:nvSpPr>
        <p:spPr bwMode="auto">
          <a:xfrm>
            <a:off x="685800" y="1066800"/>
            <a:ext cx="78486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Comparing Hypertonic, Isotonic, and Hypotonic Conditions</a:t>
            </a:r>
            <a:endParaRPr lang="en-US" altLang="en-US" sz="2800" baseline="0">
              <a:solidFill>
                <a:srgbClr val="FFCC00"/>
              </a:solidFill>
            </a:endParaRPr>
          </a:p>
        </p:txBody>
      </p:sp>
      <p:sp>
        <p:nvSpPr>
          <p:cNvPr id="1158154" name="Text Box 1034"/>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58155" name="Rectangle 1035">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176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1763"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4176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41765" name="Rectangle 5"/>
          <p:cNvSpPr>
            <a:spLocks noChangeArrowheads="1"/>
          </p:cNvSpPr>
          <p:nvPr>
            <p:ph type="title"/>
          </p:nvPr>
        </p:nvSpPr>
        <p:spPr>
          <a:noFill/>
          <a:ln/>
        </p:spPr>
        <p:txBody>
          <a:bodyPr/>
          <a:lstStyle/>
          <a:p>
            <a:r>
              <a:rPr lang="en-US"/>
              <a:t>Osmosis, </a:t>
            </a:r>
            <a:r>
              <a:rPr lang="en-US" b="0" i="1"/>
              <a:t>continued</a:t>
            </a:r>
            <a:endParaRPr lang="en-US" b="0"/>
          </a:p>
        </p:txBody>
      </p:sp>
      <p:sp>
        <p:nvSpPr>
          <p:cNvPr id="1141766" name="Rectangle 6"/>
          <p:cNvSpPr>
            <a:spLocks noChangeArrowheads="1"/>
          </p:cNvSpPr>
          <p:nvPr>
            <p:ph type="body" idx="1"/>
          </p:nvPr>
        </p:nvSpPr>
        <p:spPr>
          <a:noFill/>
          <a:ln/>
        </p:spPr>
        <p:txBody>
          <a:bodyPr/>
          <a:lstStyle/>
          <a:p>
            <a:pPr>
              <a:lnSpc>
                <a:spcPct val="90000"/>
              </a:lnSpc>
            </a:pPr>
            <a:r>
              <a:rPr lang="en-US" b="1"/>
              <a:t>How Cells Deal With Osmosis</a:t>
            </a:r>
            <a:endParaRPr lang="en-US"/>
          </a:p>
          <a:p>
            <a:pPr lvl="1">
              <a:lnSpc>
                <a:spcPct val="90000"/>
              </a:lnSpc>
            </a:pPr>
            <a:r>
              <a:rPr lang="en-US">
                <a:solidFill>
                  <a:schemeClr val="bg1"/>
                </a:solidFill>
              </a:rPr>
              <a:t>To remain alive, cells must compensate for the water that enters the cell in hypotonic environments and leaves the cell in hypertonic environments.</a:t>
            </a:r>
          </a:p>
          <a:p>
            <a:pPr lvl="1">
              <a:lnSpc>
                <a:spcPct val="90000"/>
              </a:lnSpc>
            </a:pPr>
            <a:r>
              <a:rPr lang="en-US" b="1"/>
              <a:t>Contractile vacuoles</a:t>
            </a:r>
            <a:r>
              <a:rPr lang="en-US">
                <a:solidFill>
                  <a:schemeClr val="bg1"/>
                </a:solidFill>
              </a:rPr>
              <a:t> are organelles that regulate water levels in paramecia.</a:t>
            </a:r>
            <a:endParaRPr lang="en-US"/>
          </a:p>
          <a:p>
            <a:pPr lvl="1">
              <a:lnSpc>
                <a:spcPct val="90000"/>
              </a:lnSpc>
            </a:pPr>
            <a:endParaRPr lang="en-US">
              <a:solidFill>
                <a:schemeClr val="bg1"/>
              </a:solidFill>
            </a:endParaRP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1766">
                                            <p:txEl>
                                              <p:pRg st="0" end="0"/>
                                            </p:txEl>
                                          </p:spTgt>
                                        </p:tgtEl>
                                        <p:attrNameLst>
                                          <p:attrName>style.visibility</p:attrName>
                                        </p:attrNameLst>
                                      </p:cBhvr>
                                      <p:to>
                                        <p:strVal val="visible"/>
                                      </p:to>
                                    </p:set>
                                    <p:animEffect transition="in" filter="wipe(left)">
                                      <p:cBhvr>
                                        <p:cTn id="7" dur="500"/>
                                        <p:tgtEl>
                                          <p:spTgt spid="114176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1766">
                                            <p:txEl>
                                              <p:pRg st="1" end="1"/>
                                            </p:txEl>
                                          </p:spTgt>
                                        </p:tgtEl>
                                        <p:attrNameLst>
                                          <p:attrName>style.visibility</p:attrName>
                                        </p:attrNameLst>
                                      </p:cBhvr>
                                      <p:to>
                                        <p:strVal val="visible"/>
                                      </p:to>
                                    </p:set>
                                    <p:animEffect transition="in" filter="wipe(left)">
                                      <p:cBhvr>
                                        <p:cTn id="10" dur="500"/>
                                        <p:tgtEl>
                                          <p:spTgt spid="114176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41766">
                                            <p:txEl>
                                              <p:pRg st="2" end="2"/>
                                            </p:txEl>
                                          </p:spTgt>
                                        </p:tgtEl>
                                        <p:attrNameLst>
                                          <p:attrName>style.visibility</p:attrName>
                                        </p:attrNameLst>
                                      </p:cBhvr>
                                      <p:to>
                                        <p:strVal val="visible"/>
                                      </p:to>
                                    </p:set>
                                    <p:animEffect transition="in" filter="wipe(left)">
                                      <p:cBhvr>
                                        <p:cTn id="13" dur="500"/>
                                        <p:tgtEl>
                                          <p:spTgt spid="1141766">
                                            <p:txEl>
                                              <p:pRg st="2" end="2"/>
                                            </p:txEl>
                                          </p:spTgt>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141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6" grpId="0" build="p" autoUpdateAnimBg="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2786" name="Picture 1026"/>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2787" name="Text Box 1027"/>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42788" name="Rectangle 1028"/>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42789" name="Rectangle 1029"/>
          <p:cNvSpPr>
            <a:spLocks noChangeArrowheads="1"/>
          </p:cNvSpPr>
          <p:nvPr>
            <p:ph type="title"/>
          </p:nvPr>
        </p:nvSpPr>
        <p:spPr>
          <a:noFill/>
          <a:ln/>
        </p:spPr>
        <p:txBody>
          <a:bodyPr/>
          <a:lstStyle/>
          <a:p>
            <a:r>
              <a:rPr lang="en-US"/>
              <a:t>Facilitated Diffusion</a:t>
            </a:r>
            <a:endParaRPr lang="en-US" b="0"/>
          </a:p>
        </p:txBody>
      </p:sp>
      <p:sp>
        <p:nvSpPr>
          <p:cNvPr id="1142790" name="Rectangle 1030"/>
          <p:cNvSpPr>
            <a:spLocks noChangeArrowheads="1"/>
          </p:cNvSpPr>
          <p:nvPr>
            <p:ph type="body" idx="1"/>
          </p:nvPr>
        </p:nvSpPr>
        <p:spPr>
          <a:noFill/>
          <a:ln/>
        </p:spPr>
        <p:txBody>
          <a:bodyPr/>
          <a:lstStyle/>
          <a:p>
            <a:r>
              <a:rPr lang="en-US">
                <a:solidFill>
                  <a:schemeClr val="bg1"/>
                </a:solidFill>
              </a:rPr>
              <a:t>In facilitated diffusion, a molecule binds to a carrier protein on one side of the cell membrane. </a:t>
            </a:r>
          </a:p>
          <a:p>
            <a:endParaRPr lang="en-US">
              <a:solidFill>
                <a:schemeClr val="bg1"/>
              </a:solidFill>
            </a:endParaRPr>
          </a:p>
          <a:p>
            <a:r>
              <a:rPr lang="en-US">
                <a:solidFill>
                  <a:schemeClr val="bg1"/>
                </a:solidFill>
              </a:rPr>
              <a:t>The carrier protein then changes its shape and transports the molecule down its concentration gradient to the other side of the membrane.</a:t>
            </a:r>
            <a:endParaRPr lang="en-US"/>
          </a:p>
          <a:p>
            <a:pPr lvl="1">
              <a:lnSpc>
                <a:spcPct val="90000"/>
              </a:lnSpc>
            </a:pPr>
            <a:endParaRPr lang="en-US">
              <a:solidFill>
                <a:schemeClr val="bg1"/>
              </a:solidFill>
            </a:endParaRP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2790">
                                            <p:txEl>
                                              <p:pRg st="0" end="0"/>
                                            </p:txEl>
                                          </p:spTgt>
                                        </p:tgtEl>
                                        <p:attrNameLst>
                                          <p:attrName>style.visibility</p:attrName>
                                        </p:attrNameLst>
                                      </p:cBhvr>
                                      <p:to>
                                        <p:strVal val="visible"/>
                                      </p:to>
                                    </p:set>
                                    <p:animEffect transition="in" filter="wipe(left)">
                                      <p:cBhvr>
                                        <p:cTn id="7" dur="500"/>
                                        <p:tgtEl>
                                          <p:spTgt spid="11427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2790">
                                            <p:txEl>
                                              <p:pRg st="2" end="2"/>
                                            </p:txEl>
                                          </p:spTgt>
                                        </p:tgtEl>
                                        <p:attrNameLst>
                                          <p:attrName>style.visibility</p:attrName>
                                        </p:attrNameLst>
                                      </p:cBhvr>
                                      <p:to>
                                        <p:strVal val="visible"/>
                                      </p:to>
                                    </p:set>
                                    <p:animEffect transition="in" filter="wipe(left)">
                                      <p:cBhvr>
                                        <p:cTn id="12" dur="500"/>
                                        <p:tgtEl>
                                          <p:spTgt spid="1142790">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1142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90" grpId="0" build="p" autoUpdateAnimBg="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0194" name="Picture 2"/>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160195" name="Rectangle 3"/>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pic>
        <p:nvPicPr>
          <p:cNvPr id="1160196" name="Picture 4"/>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160201" name="Rectangle 9"/>
          <p:cNvSpPr>
            <a:spLocks noChangeArrowheads="1"/>
          </p:cNvSpPr>
          <p:nvPr/>
        </p:nvSpPr>
        <p:spPr bwMode="auto">
          <a:xfrm>
            <a:off x="685800" y="1066800"/>
            <a:ext cx="78486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Passive Transport: Facilitated Diffusion</a:t>
            </a:r>
            <a:endParaRPr lang="en-US" sz="2800" baseline="0">
              <a:solidFill>
                <a:srgbClr val="FFCC00"/>
              </a:solidFill>
            </a:endParaRPr>
          </a:p>
        </p:txBody>
      </p:sp>
      <p:sp>
        <p:nvSpPr>
          <p:cNvPr id="1160202" name="Text Box 10"/>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Passive Transport</a:t>
            </a:r>
          </a:p>
        </p:txBody>
      </p:sp>
      <p:pic>
        <p:nvPicPr>
          <p:cNvPr id="1160212" name="Picture 20" descr="/Volumes/CA_ModernBiology/Ch05/60081.mov">
            <a:hlinkClick r:id="" action="ppaction://media"/>
          </p:cNvPr>
          <p:cNvPicPr/>
          <p:nvPr>
            <a:videoFile r:link="rId1"/>
          </p:nvPr>
        </p:nvPicPr>
        <p:blipFill>
          <a:blip r:embed="rId5"/>
          <a:srcRect/>
          <a:stretch>
            <a:fillRect/>
          </a:stretch>
        </p:blipFill>
        <p:spPr bwMode="auto">
          <a:xfrm>
            <a:off x="2032000" y="1905000"/>
            <a:ext cx="5081588" cy="3810000"/>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602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60212"/>
                                        </p:tgtEl>
                                      </p:cBhvr>
                                    </p:cmd>
                                  </p:childTnLst>
                                </p:cTn>
                              </p:par>
                            </p:childTnLst>
                          </p:cTn>
                        </p:par>
                      </p:childTnLst>
                    </p:cTn>
                  </p:par>
                </p:childTnLst>
              </p:cTn>
              <p:nextCondLst>
                <p:cond evt="onClick" delay="0">
                  <p:tgtEl>
                    <p:spTgt spid="1160212"/>
                  </p:tgtEl>
                </p:cond>
              </p:nextCondLst>
            </p:seq>
            <p:video>
              <p:cMediaNode>
                <p:cTn id="7" fill="hold" display="0">
                  <p:stCondLst>
                    <p:cond delay="indefinite"/>
                  </p:stCondLst>
                  <p:endCondLst>
                    <p:cond evt="onNext" delay="0">
                      <p:tgtEl>
                        <p:sldTgt/>
                      </p:tgtEl>
                    </p:cond>
                    <p:cond evt="onPrev" delay="0">
                      <p:tgtEl>
                        <p:sldTgt/>
                      </p:tgtEl>
                    </p:cond>
                  </p:endCondLst>
                </p:cTn>
                <p:tgtEl>
                  <p:spTgt spid="1160212"/>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3971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39715"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The History of Cell Biology</a:t>
            </a:r>
          </a:p>
        </p:txBody>
      </p:sp>
      <p:sp>
        <p:nvSpPr>
          <p:cNvPr id="113971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39717" name="Rectangle 5"/>
          <p:cNvSpPr>
            <a:spLocks noGrp="1" noChangeArrowheads="1"/>
          </p:cNvSpPr>
          <p:nvPr>
            <p:ph type="title"/>
          </p:nvPr>
        </p:nvSpPr>
        <p:spPr>
          <a:xfrm>
            <a:off x="685800" y="1066800"/>
            <a:ext cx="7162800" cy="609600"/>
          </a:xfrm>
          <a:noFill/>
          <a:ln/>
        </p:spPr>
        <p:txBody>
          <a:bodyPr>
            <a:normAutofit fontScale="90000"/>
          </a:bodyPr>
          <a:lstStyle/>
          <a:p>
            <a:r>
              <a:rPr lang="en-US"/>
              <a:t>The Cell Theory, </a:t>
            </a:r>
            <a:r>
              <a:rPr lang="en-US" b="0" i="1"/>
              <a:t>continued</a:t>
            </a:r>
            <a:endParaRPr lang="en-US" b="0"/>
          </a:p>
        </p:txBody>
      </p:sp>
      <p:sp>
        <p:nvSpPr>
          <p:cNvPr id="1139718" name="Rectangle 6"/>
          <p:cNvSpPr>
            <a:spLocks noGrp="1" noChangeArrowheads="1"/>
          </p:cNvSpPr>
          <p:nvPr>
            <p:ph idx="1"/>
          </p:nvPr>
        </p:nvSpPr>
        <p:spPr>
          <a:noFill/>
          <a:ln/>
        </p:spPr>
        <p:txBody>
          <a:bodyPr/>
          <a:lstStyle/>
          <a:p>
            <a:r>
              <a:rPr lang="en-US" b="1"/>
              <a:t>Cellular Basis of Life</a:t>
            </a:r>
            <a:endParaRPr lang="en-US">
              <a:solidFill>
                <a:schemeClr val="bg1"/>
              </a:solidFill>
            </a:endParaRPr>
          </a:p>
          <a:p>
            <a:pPr lvl="1"/>
            <a:r>
              <a:rPr lang="en-US">
                <a:solidFill>
                  <a:schemeClr val="bg1"/>
                </a:solidFill>
              </a:rPr>
              <a:t>All living things are made of organized parts, obtain energy from their surroundings, perform chemical reactions, change with time, respond to their environment, and reproduce.</a:t>
            </a:r>
            <a:endParaRPr lang="en-US"/>
          </a:p>
        </p:txBody>
      </p:sp>
      <p:sp>
        <p:nvSpPr>
          <p:cNvPr id="1139719"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9718">
                                            <p:txEl>
                                              <p:pRg st="0" end="0"/>
                                            </p:txEl>
                                          </p:spTgt>
                                        </p:tgtEl>
                                        <p:attrNameLst>
                                          <p:attrName>style.visibility</p:attrName>
                                        </p:attrNameLst>
                                      </p:cBhvr>
                                      <p:to>
                                        <p:strVal val="visible"/>
                                      </p:to>
                                    </p:set>
                                    <p:animEffect transition="in" filter="wipe(left)">
                                      <p:cBhvr>
                                        <p:cTn id="7" dur="500"/>
                                        <p:tgtEl>
                                          <p:spTgt spid="113971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9718">
                                            <p:txEl>
                                              <p:pRg st="1" end="1"/>
                                            </p:txEl>
                                          </p:spTgt>
                                        </p:tgtEl>
                                        <p:attrNameLst>
                                          <p:attrName>style.visibility</p:attrName>
                                        </p:attrNameLst>
                                      </p:cBhvr>
                                      <p:to>
                                        <p:strVal val="visible"/>
                                      </p:to>
                                    </p:set>
                                    <p:animEffect transition="in" filter="wipe(left)">
                                      <p:cBhvr>
                                        <p:cTn id="10" dur="500"/>
                                        <p:tgtEl>
                                          <p:spTgt spid="1139718">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39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18" grpId="0" build="p" autoUpdateAnimBg="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47906" name="Rectangle 1026"/>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47907" name="Rectangle 1027"/>
          <p:cNvSpPr>
            <a:spLocks noGrp="1" noChangeArrowheads="1"/>
          </p:cNvSpPr>
          <p:nvPr>
            <p:ph type="title"/>
          </p:nvPr>
        </p:nvSpPr>
        <p:spPr>
          <a:xfrm>
            <a:off x="685800" y="1066800"/>
            <a:ext cx="7772400" cy="609600"/>
          </a:xfrm>
          <a:noFill/>
          <a:ln/>
        </p:spPr>
        <p:txBody>
          <a:bodyPr/>
          <a:lstStyle/>
          <a:p>
            <a:r>
              <a:rPr lang="en-US">
                <a:solidFill>
                  <a:schemeClr val="tx1"/>
                </a:solidFill>
              </a:rPr>
              <a:t>Facilitated Diffusion</a:t>
            </a:r>
            <a:endParaRPr lang="en-US"/>
          </a:p>
        </p:txBody>
      </p:sp>
      <p:sp>
        <p:nvSpPr>
          <p:cNvPr id="1147908" name="Text Box 1028"/>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pic>
        <p:nvPicPr>
          <p:cNvPr id="1147910" name="Picture 1030" descr="19"/>
          <p:cNvPicPr>
            <a:picLocks noChangeAspect="1" noChangeArrowheads="1"/>
          </p:cNvPicPr>
          <p:nvPr/>
        </p:nvPicPr>
        <p:blipFill>
          <a:blip r:embed="rId3"/>
          <a:srcRect/>
          <a:stretch>
            <a:fillRect/>
          </a:stretch>
        </p:blipFill>
        <p:spPr bwMode="auto">
          <a:xfrm>
            <a:off x="609600" y="1600200"/>
            <a:ext cx="8048625" cy="4343400"/>
          </a:xfrm>
          <a:prstGeom prst="rect">
            <a:avLst/>
          </a:prstGeom>
          <a:noFill/>
        </p:spPr>
      </p:pic>
    </p:spTree>
  </p:cSld>
  <p:clrMapOvr>
    <a:masterClrMapping/>
  </p:clrMapOvr>
  <p:transition advClick="0"/>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381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3811"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4381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43813" name="Rectangle 5"/>
          <p:cNvSpPr>
            <a:spLocks noChangeArrowheads="1"/>
          </p:cNvSpPr>
          <p:nvPr>
            <p:ph type="title"/>
          </p:nvPr>
        </p:nvSpPr>
        <p:spPr>
          <a:noFill/>
          <a:ln/>
        </p:spPr>
        <p:txBody>
          <a:bodyPr/>
          <a:lstStyle/>
          <a:p>
            <a:r>
              <a:rPr lang="en-US"/>
              <a:t>Diffusion Through Ion Channels</a:t>
            </a:r>
            <a:endParaRPr lang="en-US" b="0"/>
          </a:p>
        </p:txBody>
      </p:sp>
      <p:sp>
        <p:nvSpPr>
          <p:cNvPr id="1143814" name="Rectangle 6"/>
          <p:cNvSpPr>
            <a:spLocks noChangeArrowheads="1"/>
          </p:cNvSpPr>
          <p:nvPr>
            <p:ph type="body" idx="1"/>
          </p:nvPr>
        </p:nvSpPr>
        <p:spPr>
          <a:noFill/>
          <a:ln/>
        </p:spPr>
        <p:txBody>
          <a:bodyPr/>
          <a:lstStyle/>
          <a:p>
            <a:r>
              <a:rPr lang="en-US" b="1"/>
              <a:t>Ion channels</a:t>
            </a:r>
            <a:r>
              <a:rPr lang="en-US"/>
              <a:t> </a:t>
            </a:r>
            <a:r>
              <a:rPr lang="en-US">
                <a:solidFill>
                  <a:schemeClr val="bg1"/>
                </a:solidFill>
              </a:rPr>
              <a:t>are proteins, or groups of proteins, that provide small passageways across the cell membrane through which specific ions can diffuse.</a:t>
            </a:r>
            <a:endParaRPr lang="en-US"/>
          </a:p>
          <a:p>
            <a:pPr lvl="1">
              <a:lnSpc>
                <a:spcPct val="90000"/>
              </a:lnSpc>
            </a:pPr>
            <a:endParaRPr lang="en-US">
              <a:solidFill>
                <a:schemeClr val="bg1"/>
              </a:solidFill>
            </a:endParaRPr>
          </a:p>
          <a:p>
            <a:pPr>
              <a:lnSpc>
                <a:spcPct val="90000"/>
              </a:lnSpc>
            </a:pPr>
            <a:endParaRPr lang="en-US" b="1">
              <a:solidFill>
                <a:schemeClr val="bg1"/>
              </a:solidFill>
            </a:endParaRPr>
          </a:p>
          <a:p>
            <a:pPr>
              <a:lnSpc>
                <a:spcPct val="90000"/>
              </a:lnSpc>
              <a:spcBef>
                <a:spcPct val="0"/>
              </a:spcBef>
              <a:buSzTx/>
            </a:pPr>
            <a:endParaRPr lang="en-US" b="1">
              <a:solidFill>
                <a:schemeClr val="bg1"/>
              </a:solidFill>
            </a:endParaRPr>
          </a:p>
          <a:p>
            <a:pPr algn="ctr">
              <a:lnSpc>
                <a:spcPct val="90000"/>
              </a:lnSpc>
              <a:spcBef>
                <a:spcPct val="0"/>
              </a:spcBef>
              <a:buSzTx/>
              <a:buFontTx/>
              <a:buNone/>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3814">
                                            <p:txEl>
                                              <p:pRg st="0" end="0"/>
                                            </p:txEl>
                                          </p:spTgt>
                                        </p:tgtEl>
                                        <p:attrNameLst>
                                          <p:attrName>style.visibility</p:attrName>
                                        </p:attrNameLst>
                                      </p:cBhvr>
                                      <p:to>
                                        <p:strVal val="visible"/>
                                      </p:to>
                                    </p:set>
                                    <p:animEffect transition="in" filter="wipe(left)">
                                      <p:cBhvr>
                                        <p:cTn id="7" dur="500"/>
                                        <p:tgtEl>
                                          <p:spTgt spid="1143814">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143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4" grpId="0" build="p" autoUpdateAnimBg="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49954" name="Rectangle 2"/>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sp>
        <p:nvSpPr>
          <p:cNvPr id="1149955" name="Rectangle 3"/>
          <p:cNvSpPr>
            <a:spLocks noGrp="1" noChangeArrowheads="1"/>
          </p:cNvSpPr>
          <p:nvPr>
            <p:ph type="title"/>
          </p:nvPr>
        </p:nvSpPr>
        <p:spPr>
          <a:xfrm>
            <a:off x="685800" y="1066800"/>
            <a:ext cx="7772400" cy="609600"/>
          </a:xfrm>
          <a:noFill/>
          <a:ln/>
        </p:spPr>
        <p:txBody>
          <a:bodyPr/>
          <a:lstStyle/>
          <a:p>
            <a:r>
              <a:rPr lang="en-US">
                <a:solidFill>
                  <a:schemeClr val="tx1"/>
                </a:solidFill>
              </a:rPr>
              <a:t>Ion Channels</a:t>
            </a:r>
            <a:endParaRPr lang="en-US"/>
          </a:p>
        </p:txBody>
      </p:sp>
      <p:sp>
        <p:nvSpPr>
          <p:cNvPr id="1149956" name="Text Box 4"/>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Passive Transport</a:t>
            </a:r>
          </a:p>
        </p:txBody>
      </p:sp>
      <p:pic>
        <p:nvPicPr>
          <p:cNvPr id="1149959" name="Picture 7" descr="21"/>
          <p:cNvPicPr>
            <a:picLocks noChangeAspect="1" noChangeArrowheads="1"/>
          </p:cNvPicPr>
          <p:nvPr/>
        </p:nvPicPr>
        <p:blipFill>
          <a:blip r:embed="rId3"/>
          <a:srcRect/>
          <a:stretch>
            <a:fillRect/>
          </a:stretch>
        </p:blipFill>
        <p:spPr bwMode="auto">
          <a:xfrm>
            <a:off x="561975" y="2133600"/>
            <a:ext cx="8048625" cy="2781300"/>
          </a:xfrm>
          <a:prstGeom prst="rect">
            <a:avLst/>
          </a:prstGeom>
          <a:noFill/>
        </p:spPr>
      </p:pic>
    </p:spTree>
  </p:cSld>
  <p:clrMapOvr>
    <a:masterClrMapping/>
  </p:clrMapOvr>
  <p:transition advClick="0"/>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2242" name="Picture 2"/>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pic>
        <p:nvPicPr>
          <p:cNvPr id="1162250" name="Picture 10"/>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162251" name="Rectangle 11"/>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pic>
        <p:nvPicPr>
          <p:cNvPr id="1162252" name="Picture 12"/>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162257" name="Rectangle 17"/>
          <p:cNvSpPr>
            <a:spLocks noChangeArrowheads="1"/>
          </p:cNvSpPr>
          <p:nvPr/>
        </p:nvSpPr>
        <p:spPr bwMode="auto">
          <a:xfrm>
            <a:off x="685800" y="1066800"/>
            <a:ext cx="78486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Diffusion Through Ion Channels</a:t>
            </a:r>
            <a:endParaRPr lang="en-US" sz="2800" baseline="0">
              <a:solidFill>
                <a:srgbClr val="FFCC00"/>
              </a:solidFill>
            </a:endParaRPr>
          </a:p>
        </p:txBody>
      </p:sp>
      <p:sp>
        <p:nvSpPr>
          <p:cNvPr id="1162258" name="Text Box 18"/>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1 </a:t>
            </a:r>
            <a:r>
              <a:rPr lang="en-US" sz="2000" b="1" baseline="0">
                <a:solidFill>
                  <a:schemeClr val="bg1"/>
                </a:solidFill>
              </a:rPr>
              <a:t>Passive Transport</a:t>
            </a:r>
          </a:p>
        </p:txBody>
      </p:sp>
      <p:pic>
        <p:nvPicPr>
          <p:cNvPr id="1162264" name="Picture 24" descr="/Volumes/CA_ModernBiology/Ch05/60082.mov">
            <a:hlinkClick r:id="" action="ppaction://media"/>
          </p:cNvPr>
          <p:cNvPicPr/>
          <p:nvPr>
            <a:videoFile r:link="rId1"/>
          </p:nvPr>
        </p:nvPicPr>
        <p:blipFill>
          <a:blip r:embed="rId5"/>
          <a:srcRect/>
          <a:stretch>
            <a:fillRect/>
          </a:stretch>
        </p:blipFill>
        <p:spPr bwMode="auto">
          <a:xfrm>
            <a:off x="2032000" y="1905000"/>
            <a:ext cx="5081588" cy="3810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162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6226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62264"/>
                                        </p:tgtEl>
                                      </p:cBhvr>
                                    </p:cmd>
                                  </p:childTnLst>
                                </p:cTn>
                              </p:par>
                            </p:childTnLst>
                          </p:cTn>
                        </p:par>
                      </p:childTnLst>
                    </p:cTn>
                  </p:par>
                </p:childTnLst>
              </p:cTn>
              <p:nextCondLst>
                <p:cond evt="onClick" delay="0">
                  <p:tgtEl>
                    <p:spTgt spid="1162264"/>
                  </p:tgtEl>
                </p:cond>
              </p:nextCondLst>
            </p:seq>
            <p:video>
              <p:cMediaNode>
                <p:cTn id="12" fill="hold" display="0">
                  <p:stCondLst>
                    <p:cond delay="indefinite"/>
                  </p:stCondLst>
                  <p:endCondLst>
                    <p:cond evt="onNext" delay="0">
                      <p:tgtEl>
                        <p:sldTgt/>
                      </p:tgtEl>
                    </p:cond>
                    <p:cond evt="onPrev" delay="0">
                      <p:tgtEl>
                        <p:sldTgt/>
                      </p:tgtEl>
                    </p:cond>
                  </p:endCondLst>
                </p:cTn>
                <p:tgtEl>
                  <p:spTgt spid="1162264"/>
                </p:tgtEl>
              </p:cMediaNode>
            </p:video>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082370" name="Picture 1026"/>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2371" name="Text Box 1027"/>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2 </a:t>
            </a:r>
            <a:r>
              <a:rPr lang="en-US" altLang="en-US" sz="2000" b="1" baseline="0">
                <a:solidFill>
                  <a:schemeClr val="bg1"/>
                </a:solidFill>
              </a:rPr>
              <a:t>Active Transport</a:t>
            </a:r>
            <a:endParaRPr lang="en-US" altLang="en-US" sz="2000" b="1" baseline="0">
              <a:solidFill>
                <a:srgbClr val="FFCC00"/>
              </a:solidFill>
            </a:endParaRPr>
          </a:p>
        </p:txBody>
      </p:sp>
      <p:sp>
        <p:nvSpPr>
          <p:cNvPr id="1082372" name="Rectangle 1028"/>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082373" name="Rectangle 1029"/>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Objectives</a:t>
            </a:r>
            <a:endParaRPr lang="en-US" altLang="en-US" sz="2800" baseline="0">
              <a:solidFill>
                <a:srgbClr val="FFCC00"/>
              </a:solidFill>
            </a:endParaRPr>
          </a:p>
        </p:txBody>
      </p:sp>
      <p:sp>
        <p:nvSpPr>
          <p:cNvPr id="1082374" name="Rectangle 1030"/>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altLang="en-US" sz="2400" b="1" baseline="0">
                <a:solidFill>
                  <a:srgbClr val="FFCC00"/>
                </a:solidFill>
              </a:rPr>
              <a:t>Distinguish </a:t>
            </a:r>
            <a:r>
              <a:rPr lang="en-US" altLang="en-US" sz="2400" baseline="0">
                <a:solidFill>
                  <a:schemeClr val="bg1"/>
                </a:solidFill>
              </a:rPr>
              <a:t>between passive transport and active transport.</a:t>
            </a:r>
            <a:endParaRPr lang="en-US" altLang="en-US" sz="2000" baseline="0">
              <a:solidFill>
                <a:schemeClr val="bg1"/>
              </a:solidFill>
            </a:endParaRPr>
          </a:p>
          <a:p>
            <a:pPr marL="342900" indent="-342900"/>
            <a:endParaRPr lang="en-US" altLang="en-US" sz="2000" baseline="0">
              <a:solidFill>
                <a:schemeClr val="bg1"/>
              </a:solidFill>
            </a:endParaRPr>
          </a:p>
          <a:p>
            <a:pPr marL="342900" indent="-342900">
              <a:spcBef>
                <a:spcPct val="20000"/>
              </a:spcBef>
              <a:buSzPct val="100000"/>
              <a:buFontTx/>
              <a:buChar char="•"/>
            </a:pPr>
            <a:r>
              <a:rPr lang="en-US" altLang="en-US" sz="2400" b="1" baseline="0">
                <a:solidFill>
                  <a:srgbClr val="FFCC00"/>
                </a:solidFill>
              </a:rPr>
              <a:t>Explain</a:t>
            </a:r>
            <a:r>
              <a:rPr lang="en-US" altLang="en-US" sz="2400" baseline="0">
                <a:solidFill>
                  <a:srgbClr val="FFCC00"/>
                </a:solidFill>
              </a:rPr>
              <a:t> </a:t>
            </a:r>
            <a:r>
              <a:rPr lang="en-US" altLang="en-US" sz="2400" baseline="0">
                <a:solidFill>
                  <a:schemeClr val="bg1"/>
                </a:solidFill>
              </a:rPr>
              <a:t>how the sodium-potassium pump operates.</a:t>
            </a:r>
            <a:endParaRPr lang="en-US" altLang="en-US" sz="2400" baseline="0">
              <a:solidFill>
                <a:srgbClr val="FFCC00"/>
              </a:solidFill>
            </a:endParaRPr>
          </a:p>
          <a:p>
            <a:pPr marL="342900" indent="-342900">
              <a:spcBef>
                <a:spcPct val="20000"/>
              </a:spcBef>
              <a:buSzPct val="100000"/>
              <a:buFontTx/>
              <a:buChar char="•"/>
            </a:pPr>
            <a:endParaRPr lang="en-US" altLang="en-US" sz="2000" baseline="0">
              <a:solidFill>
                <a:srgbClr val="FFCC00"/>
              </a:solidFill>
            </a:endParaRPr>
          </a:p>
          <a:p>
            <a:pPr marL="342900" indent="-342900">
              <a:spcBef>
                <a:spcPct val="20000"/>
              </a:spcBef>
              <a:buSzPct val="100000"/>
              <a:buFontTx/>
              <a:buChar char="•"/>
            </a:pPr>
            <a:r>
              <a:rPr lang="en-US" altLang="en-US" sz="2400" b="1" baseline="0">
                <a:solidFill>
                  <a:srgbClr val="FFCC00"/>
                </a:solidFill>
              </a:rPr>
              <a:t>Compare</a:t>
            </a:r>
            <a:r>
              <a:rPr lang="en-US" altLang="en-US" sz="2400" baseline="0">
                <a:solidFill>
                  <a:srgbClr val="FFCC00"/>
                </a:solidFill>
              </a:rPr>
              <a:t> </a:t>
            </a:r>
            <a:r>
              <a:rPr lang="en-US" altLang="en-US" sz="2400" baseline="0">
                <a:solidFill>
                  <a:schemeClr val="bg1"/>
                </a:solidFill>
              </a:rPr>
              <a:t>endocytosis and exocytosis.</a:t>
            </a:r>
            <a:endParaRPr lang="en-US" altLang="en-US" sz="2000" baseline="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2374">
                                            <p:txEl>
                                              <p:pRg st="0" end="0"/>
                                            </p:txEl>
                                          </p:spTgt>
                                        </p:tgtEl>
                                        <p:attrNameLst>
                                          <p:attrName>style.visibility</p:attrName>
                                        </p:attrNameLst>
                                      </p:cBhvr>
                                      <p:to>
                                        <p:strVal val="visible"/>
                                      </p:to>
                                    </p:set>
                                    <p:animEffect transition="in" filter="wipe(left)">
                                      <p:cBhvr>
                                        <p:cTn id="7" dur="500"/>
                                        <p:tgtEl>
                                          <p:spTgt spid="10823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2374">
                                            <p:txEl>
                                              <p:pRg st="2" end="2"/>
                                            </p:txEl>
                                          </p:spTgt>
                                        </p:tgtEl>
                                        <p:attrNameLst>
                                          <p:attrName>style.visibility</p:attrName>
                                        </p:attrNameLst>
                                      </p:cBhvr>
                                      <p:to>
                                        <p:strVal val="visible"/>
                                      </p:to>
                                    </p:set>
                                    <p:animEffect transition="in" filter="wipe(left)">
                                      <p:cBhvr>
                                        <p:cTn id="12" dur="500"/>
                                        <p:tgtEl>
                                          <p:spTgt spid="10823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2374">
                                            <p:txEl>
                                              <p:pRg st="4" end="4"/>
                                            </p:txEl>
                                          </p:spTgt>
                                        </p:tgtEl>
                                        <p:attrNameLst>
                                          <p:attrName>style.visibility</p:attrName>
                                        </p:attrNameLst>
                                      </p:cBhvr>
                                      <p:to>
                                        <p:strVal val="visible"/>
                                      </p:to>
                                    </p:set>
                                    <p:animEffect transition="in" filter="wipe(left)">
                                      <p:cBhvr>
                                        <p:cTn id="17" dur="500"/>
                                        <p:tgtEl>
                                          <p:spTgt spid="1082374">
                                            <p:txEl>
                                              <p:pRg st="4" end="4"/>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499"/>
                                          </p:stCondLst>
                                        </p:cTn>
                                        <p:tgtEl>
                                          <p:spTgt spid="1082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4" grpId="0" build="p" autoUpdateAnimBg="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08544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5443"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Active Transport</a:t>
            </a:r>
          </a:p>
        </p:txBody>
      </p:sp>
      <p:sp>
        <p:nvSpPr>
          <p:cNvPr id="108544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sp>
        <p:nvSpPr>
          <p:cNvPr id="108544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Active transport</a:t>
            </a:r>
            <a:r>
              <a:rPr lang="en-US" sz="2400" baseline="0">
                <a:solidFill>
                  <a:srgbClr val="FFCC00"/>
                </a:solidFill>
              </a:rPr>
              <a:t> </a:t>
            </a:r>
            <a:r>
              <a:rPr lang="en-US" sz="2400" baseline="0">
                <a:solidFill>
                  <a:schemeClr val="bg1"/>
                </a:solidFill>
              </a:rPr>
              <a:t>moves molecules across the cell membrane from an area of lower concentration to an area of higher concentration. </a:t>
            </a:r>
          </a:p>
          <a:p>
            <a:pPr marL="342900" indent="-342900">
              <a:spcBef>
                <a:spcPct val="20000"/>
              </a:spcBef>
              <a:buSzPct val="100000"/>
              <a:buFontTx/>
              <a:buChar char="•"/>
            </a:pPr>
            <a:endParaRPr lang="en-US" sz="2400" baseline="0">
              <a:solidFill>
                <a:schemeClr val="bg1"/>
              </a:solidFill>
            </a:endParaRPr>
          </a:p>
          <a:p>
            <a:pPr marL="342900" indent="-342900">
              <a:spcBef>
                <a:spcPct val="20000"/>
              </a:spcBef>
              <a:buSzPct val="100000"/>
              <a:buFontTx/>
              <a:buChar char="•"/>
            </a:pPr>
            <a:r>
              <a:rPr lang="en-US" sz="2400" baseline="0">
                <a:solidFill>
                  <a:schemeClr val="bg1"/>
                </a:solidFill>
              </a:rPr>
              <a:t>Unlike passive transport, active transport requires cells to expend energy.</a:t>
            </a:r>
            <a:endParaRPr lang="en-US" sz="2400" b="1"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
        <p:nvSpPr>
          <p:cNvPr id="1085447" name="Rectangle 7"/>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Cell Membrane Pumps</a:t>
            </a:r>
            <a:endParaRPr lang="en-US" sz="2800" baseline="0">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5446">
                                            <p:txEl>
                                              <p:pRg st="0" end="0"/>
                                            </p:txEl>
                                          </p:spTgt>
                                        </p:tgtEl>
                                        <p:attrNameLst>
                                          <p:attrName>style.visibility</p:attrName>
                                        </p:attrNameLst>
                                      </p:cBhvr>
                                      <p:to>
                                        <p:strVal val="visible"/>
                                      </p:to>
                                    </p:set>
                                    <p:animEffect transition="in" filter="wipe(left)">
                                      <p:cBhvr>
                                        <p:cTn id="7" dur="500"/>
                                        <p:tgtEl>
                                          <p:spTgt spid="10854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5446">
                                            <p:txEl>
                                              <p:pRg st="2" end="2"/>
                                            </p:txEl>
                                          </p:spTgt>
                                        </p:tgtEl>
                                        <p:attrNameLst>
                                          <p:attrName>style.visibility</p:attrName>
                                        </p:attrNameLst>
                                      </p:cBhvr>
                                      <p:to>
                                        <p:strVal val="visible"/>
                                      </p:to>
                                    </p:set>
                                    <p:animEffect transition="in" filter="wipe(left)">
                                      <p:cBhvr>
                                        <p:cTn id="12" dur="500"/>
                                        <p:tgtEl>
                                          <p:spTgt spid="1085446">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1085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6" grpId="0" build="p" autoUpdateAnimBg="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08851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088515"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Active Transport</a:t>
            </a:r>
          </a:p>
        </p:txBody>
      </p:sp>
      <p:sp>
        <p:nvSpPr>
          <p:cNvPr id="108851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sp>
        <p:nvSpPr>
          <p:cNvPr id="1088517" name="Rectangle 5"/>
          <p:cNvSpPr>
            <a:spLocks noChangeArrowheads="1"/>
          </p:cNvSpPr>
          <p:nvPr/>
        </p:nvSpPr>
        <p:spPr bwMode="auto">
          <a:xfrm>
            <a:off x="685800" y="1066800"/>
            <a:ext cx="7415213"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Cell Membrane Pumps, </a:t>
            </a:r>
            <a:r>
              <a:rPr lang="en-US" sz="2800" i="1" baseline="0">
                <a:solidFill>
                  <a:srgbClr val="FFCC00"/>
                </a:solidFill>
              </a:rPr>
              <a:t>continued</a:t>
            </a:r>
            <a:endParaRPr lang="en-US" sz="2800" baseline="0">
              <a:solidFill>
                <a:srgbClr val="FFCC00"/>
              </a:solidFill>
            </a:endParaRPr>
          </a:p>
        </p:txBody>
      </p:sp>
      <p:sp>
        <p:nvSpPr>
          <p:cNvPr id="1088518"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aseline="0">
                <a:solidFill>
                  <a:schemeClr val="bg1"/>
                </a:solidFill>
              </a:rPr>
              <a:t>Some types of active transport are performed by carrier proteins called cell membrane pumps.</a:t>
            </a:r>
            <a:endParaRPr lang="en-US" sz="2400" baseline="0">
              <a:solidFill>
                <a:srgbClr val="FFCC00"/>
              </a:solidFill>
            </a:endParaRP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8518">
                                            <p:txEl>
                                              <p:pRg st="0" end="0"/>
                                            </p:txEl>
                                          </p:spTgt>
                                        </p:tgtEl>
                                        <p:attrNameLst>
                                          <p:attrName>style.visibility</p:attrName>
                                        </p:attrNameLst>
                                      </p:cBhvr>
                                      <p:to>
                                        <p:strVal val="visible"/>
                                      </p:to>
                                    </p:set>
                                    <p:animEffect transition="in" filter="wipe(left)">
                                      <p:cBhvr>
                                        <p:cTn id="7" dur="500"/>
                                        <p:tgtEl>
                                          <p:spTgt spid="1088518">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088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8" grpId="0" build="p" autoUpdateAnimBg="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4290"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4291"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Active Transport</a:t>
            </a:r>
          </a:p>
        </p:txBody>
      </p:sp>
      <p:sp>
        <p:nvSpPr>
          <p:cNvPr id="116429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sp>
        <p:nvSpPr>
          <p:cNvPr id="1164293" name="Rectangle 5"/>
          <p:cNvSpPr>
            <a:spLocks noChangeArrowheads="1"/>
          </p:cNvSpPr>
          <p:nvPr/>
        </p:nvSpPr>
        <p:spPr bwMode="auto">
          <a:xfrm>
            <a:off x="685800" y="1066800"/>
            <a:ext cx="7797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Cell Membrane Pumps, </a:t>
            </a:r>
            <a:r>
              <a:rPr lang="en-US" sz="2800" i="1" baseline="0">
                <a:solidFill>
                  <a:srgbClr val="FFCC00"/>
                </a:solidFill>
              </a:rPr>
              <a:t>continued</a:t>
            </a:r>
            <a:endParaRPr lang="en-US" sz="2800" baseline="0">
              <a:solidFill>
                <a:srgbClr val="FFCC00"/>
              </a:solidFill>
            </a:endParaRPr>
          </a:p>
        </p:txBody>
      </p:sp>
      <p:sp>
        <p:nvSpPr>
          <p:cNvPr id="1164294"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Sodium-Potassium Pump</a:t>
            </a:r>
          </a:p>
          <a:p>
            <a:pPr marL="742950" lvl="1" indent="-285750">
              <a:spcBef>
                <a:spcPct val="20000"/>
              </a:spcBef>
              <a:buSzPct val="100000"/>
              <a:buFontTx/>
              <a:buChar char="–"/>
            </a:pPr>
            <a:r>
              <a:rPr lang="en-US" sz="2400" baseline="0">
                <a:solidFill>
                  <a:schemeClr val="bg1"/>
                </a:solidFill>
                <a:ea typeface="ＭＳ Ｐゴシック" charset="-128"/>
              </a:rPr>
              <a:t>The </a:t>
            </a:r>
            <a:r>
              <a:rPr lang="en-US" sz="2400" b="1" baseline="0">
                <a:solidFill>
                  <a:srgbClr val="FFCC00"/>
                </a:solidFill>
                <a:ea typeface="ＭＳ Ｐゴシック" charset="-128"/>
              </a:rPr>
              <a:t>sodium-potassium pump</a:t>
            </a:r>
            <a:r>
              <a:rPr lang="en-US" sz="2400" baseline="0">
                <a:solidFill>
                  <a:srgbClr val="FFCC00"/>
                </a:solidFill>
                <a:ea typeface="ＭＳ Ｐゴシック" charset="-128"/>
              </a:rPr>
              <a:t> </a:t>
            </a:r>
            <a:r>
              <a:rPr lang="en-US" sz="2400" baseline="0">
                <a:solidFill>
                  <a:schemeClr val="bg1"/>
                </a:solidFill>
                <a:ea typeface="ＭＳ Ｐゴシック" charset="-128"/>
              </a:rPr>
              <a:t>moves three Na</a:t>
            </a:r>
            <a:r>
              <a:rPr lang="en-US" sz="2400" baseline="30000">
                <a:solidFill>
                  <a:schemeClr val="bg1"/>
                </a:solidFill>
                <a:ea typeface="ＭＳ Ｐゴシック" charset="-128"/>
              </a:rPr>
              <a:t>+</a:t>
            </a:r>
            <a:r>
              <a:rPr lang="en-US" sz="2400" baseline="0">
                <a:solidFill>
                  <a:schemeClr val="bg1"/>
                </a:solidFill>
                <a:ea typeface="ＭＳ Ｐゴシック" charset="-128"/>
              </a:rPr>
              <a:t> ions into the cell’s external environment for every two K</a:t>
            </a:r>
            <a:r>
              <a:rPr lang="en-US" sz="2400" baseline="30000">
                <a:solidFill>
                  <a:schemeClr val="bg1"/>
                </a:solidFill>
                <a:ea typeface="ＭＳ Ｐゴシック" charset="-128"/>
              </a:rPr>
              <a:t>+</a:t>
            </a:r>
            <a:r>
              <a:rPr lang="en-US" sz="2400" baseline="0">
                <a:solidFill>
                  <a:schemeClr val="bg1"/>
                </a:solidFill>
                <a:ea typeface="ＭＳ Ｐゴシック" charset="-128"/>
              </a:rPr>
              <a:t> ions it moves into the cytosol. </a:t>
            </a:r>
          </a:p>
          <a:p>
            <a:pPr marL="742950" lvl="1" indent="-285750">
              <a:spcBef>
                <a:spcPct val="20000"/>
              </a:spcBef>
              <a:buSzPct val="100000"/>
              <a:buFontTx/>
              <a:buChar char="–"/>
            </a:pPr>
            <a:r>
              <a:rPr lang="en-US" sz="2400" baseline="0">
                <a:solidFill>
                  <a:schemeClr val="bg1"/>
                </a:solidFill>
                <a:ea typeface="ＭＳ Ｐゴシック" charset="-128"/>
              </a:rPr>
              <a:t>ATP supplies the energy that drives the pump.</a:t>
            </a:r>
          </a:p>
          <a:p>
            <a:pPr marL="342900" indent="-342900">
              <a:spcBef>
                <a:spcPct val="20000"/>
              </a:spcBef>
              <a:buSzPct val="100000"/>
              <a:buFontTx/>
              <a:buChar char="•"/>
            </a:pPr>
            <a:endParaRPr lang="en-US" sz="2400" baseline="0">
              <a:solidFill>
                <a:srgbClr val="FFCC00"/>
              </a:solidFill>
            </a:endParaRPr>
          </a:p>
          <a:p>
            <a:pPr marL="342900" indent="-342900">
              <a:spcBef>
                <a:spcPct val="20000"/>
              </a:spcBef>
              <a:buSzPct val="100000"/>
              <a:buFontTx/>
              <a:buChar char="•"/>
            </a:pPr>
            <a:endParaRPr lang="en-US" sz="2400" b="1" baseline="0">
              <a:solidFill>
                <a:schemeClr val="bg1"/>
              </a:solidFill>
            </a:endParaRPr>
          </a:p>
          <a:p>
            <a:pPr marL="342900" indent="-342900">
              <a:buFontTx/>
              <a:buChar char="•"/>
            </a:pPr>
            <a:endParaRPr lang="en-US" sz="2400" b="1" baseline="0">
              <a:solidFill>
                <a:schemeClr val="bg1"/>
              </a:solidFill>
            </a:endParaRPr>
          </a:p>
          <a:p>
            <a:pPr marL="342900" indent="-342900" algn="ctr"/>
            <a:endParaRPr lang="en-US" sz="2400" baseline="0">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4294">
                                            <p:txEl>
                                              <p:pRg st="0" end="0"/>
                                            </p:txEl>
                                          </p:spTgt>
                                        </p:tgtEl>
                                        <p:attrNameLst>
                                          <p:attrName>style.visibility</p:attrName>
                                        </p:attrNameLst>
                                      </p:cBhvr>
                                      <p:to>
                                        <p:strVal val="visible"/>
                                      </p:to>
                                    </p:set>
                                    <p:animEffect transition="in" filter="wipe(left)">
                                      <p:cBhvr>
                                        <p:cTn id="7" dur="500"/>
                                        <p:tgtEl>
                                          <p:spTgt spid="116429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4294">
                                            <p:txEl>
                                              <p:pRg st="1" end="1"/>
                                            </p:txEl>
                                          </p:spTgt>
                                        </p:tgtEl>
                                        <p:attrNameLst>
                                          <p:attrName>style.visibility</p:attrName>
                                        </p:attrNameLst>
                                      </p:cBhvr>
                                      <p:to>
                                        <p:strVal val="visible"/>
                                      </p:to>
                                    </p:set>
                                    <p:animEffect transition="in" filter="wipe(left)">
                                      <p:cBhvr>
                                        <p:cTn id="10" dur="500"/>
                                        <p:tgtEl>
                                          <p:spTgt spid="116429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64294">
                                            <p:txEl>
                                              <p:pRg st="2" end="2"/>
                                            </p:txEl>
                                          </p:spTgt>
                                        </p:tgtEl>
                                        <p:attrNameLst>
                                          <p:attrName>style.visibility</p:attrName>
                                        </p:attrNameLst>
                                      </p:cBhvr>
                                      <p:to>
                                        <p:strVal val="visible"/>
                                      </p:to>
                                    </p:set>
                                    <p:animEffect transition="in" filter="wipe(left)">
                                      <p:cBhvr>
                                        <p:cTn id="13" dur="500"/>
                                        <p:tgtEl>
                                          <p:spTgt spid="1164294">
                                            <p:txEl>
                                              <p:pRg st="2" end="2"/>
                                            </p:txEl>
                                          </p:spTgt>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164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294" grpId="0" build="p" autoUpdateAnimBg="0"/>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95682" name="Rectangle 2"/>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095683" name="Rectangle 3"/>
          <p:cNvSpPr>
            <a:spLocks noGrp="1" noChangeArrowheads="1"/>
          </p:cNvSpPr>
          <p:nvPr>
            <p:ph type="title"/>
          </p:nvPr>
        </p:nvSpPr>
        <p:spPr>
          <a:noFill/>
          <a:ln/>
        </p:spPr>
        <p:txBody>
          <a:bodyPr/>
          <a:lstStyle/>
          <a:p>
            <a:r>
              <a:rPr lang="en-US">
                <a:solidFill>
                  <a:schemeClr val="tx1"/>
                </a:solidFill>
              </a:rPr>
              <a:t>Sodium-Potassium Pump</a:t>
            </a:r>
            <a:endParaRPr lang="en-US"/>
          </a:p>
        </p:txBody>
      </p:sp>
      <p:sp>
        <p:nvSpPr>
          <p:cNvPr id="1095684" name="Text Box 4"/>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2 </a:t>
            </a:r>
            <a:r>
              <a:rPr lang="en-US" altLang="en-US" sz="2000" b="1" baseline="0">
                <a:solidFill>
                  <a:schemeClr val="bg1"/>
                </a:solidFill>
              </a:rPr>
              <a:t>Active Transport</a:t>
            </a:r>
          </a:p>
        </p:txBody>
      </p:sp>
      <p:pic>
        <p:nvPicPr>
          <p:cNvPr id="1095687" name="Picture 7" descr="27"/>
          <p:cNvPicPr>
            <a:picLocks noChangeAspect="1" noChangeArrowheads="1"/>
          </p:cNvPicPr>
          <p:nvPr/>
        </p:nvPicPr>
        <p:blipFill>
          <a:blip r:embed="rId3"/>
          <a:srcRect/>
          <a:stretch>
            <a:fillRect/>
          </a:stretch>
        </p:blipFill>
        <p:spPr bwMode="auto">
          <a:xfrm>
            <a:off x="990600" y="1530350"/>
            <a:ext cx="7239000" cy="4608513"/>
          </a:xfrm>
          <a:prstGeom prst="rect">
            <a:avLst/>
          </a:prstGeom>
          <a:noFill/>
        </p:spPr>
      </p:pic>
    </p:spTree>
  </p:cSld>
  <p:clrMapOvr>
    <a:masterClrMapping/>
  </p:clrMapOvr>
  <p:transition advClick="0"/>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086466" name="Picture 2"/>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pic>
        <p:nvPicPr>
          <p:cNvPr id="1086471" name="Picture 7"/>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086472" name="Rectangle 8"/>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pic>
        <p:nvPicPr>
          <p:cNvPr id="1086473" name="Picture 9"/>
          <p:cNvPicPr>
            <a:picLocks noChangeAspect="1" noChangeArrowheads="1"/>
          </p:cNvPicPr>
          <p:nvPr/>
        </p:nvPicPr>
        <p:blipFill>
          <a:blip r:embed="rId4"/>
          <a:srcRect/>
          <a:stretch>
            <a:fillRect/>
          </a:stretch>
        </p:blipFill>
        <p:spPr bwMode="auto">
          <a:xfrm>
            <a:off x="8101013" y="5500688"/>
            <a:ext cx="585787" cy="595312"/>
          </a:xfrm>
          <a:prstGeom prst="rect">
            <a:avLst/>
          </a:prstGeom>
          <a:noFill/>
        </p:spPr>
      </p:pic>
      <p:sp>
        <p:nvSpPr>
          <p:cNvPr id="1086478" name="Rectangle 14"/>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Sodium-Potassium Pump</a:t>
            </a:r>
            <a:endParaRPr lang="en-US" sz="2800" baseline="0">
              <a:solidFill>
                <a:srgbClr val="FFCC00"/>
              </a:solidFill>
            </a:endParaRPr>
          </a:p>
        </p:txBody>
      </p:sp>
      <p:sp>
        <p:nvSpPr>
          <p:cNvPr id="1086479" name="Text Box 15"/>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Active Transport</a:t>
            </a:r>
          </a:p>
        </p:txBody>
      </p:sp>
      <p:pic>
        <p:nvPicPr>
          <p:cNvPr id="1086485" name="Picture 21" descr="/Volumes/CA_ModernBiology/Ch05/60085.mov">
            <a:hlinkClick r:id="" action="ppaction://media"/>
          </p:cNvPr>
          <p:cNvPicPr/>
          <p:nvPr>
            <a:videoFile r:link="rId1"/>
          </p:nvPr>
        </p:nvPicPr>
        <p:blipFill>
          <a:blip r:embed="rId5"/>
          <a:srcRect/>
          <a:stretch>
            <a:fillRect/>
          </a:stretch>
        </p:blipFill>
        <p:spPr bwMode="auto">
          <a:xfrm>
            <a:off x="2032000" y="1905000"/>
            <a:ext cx="5081588" cy="38100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086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8648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86485"/>
                                        </p:tgtEl>
                                      </p:cBhvr>
                                    </p:cmd>
                                  </p:childTnLst>
                                </p:cTn>
                              </p:par>
                            </p:childTnLst>
                          </p:cTn>
                        </p:par>
                      </p:childTnLst>
                    </p:cTn>
                  </p:par>
                </p:childTnLst>
              </p:cTn>
              <p:nextCondLst>
                <p:cond evt="onClick" delay="0">
                  <p:tgtEl>
                    <p:spTgt spid="1086485"/>
                  </p:tgtEl>
                </p:cond>
              </p:nextCondLst>
            </p:seq>
            <p:video>
              <p:cMediaNode>
                <p:cTn id="12" fill="hold" display="0">
                  <p:stCondLst>
                    <p:cond delay="indefinite"/>
                  </p:stCondLst>
                  <p:endCondLst>
                    <p:cond evt="onNext" delay="0">
                      <p:tgtEl>
                        <p:sldTgt/>
                      </p:tgtEl>
                    </p:cond>
                    <p:cond evt="onPrev" delay="0">
                      <p:tgtEl>
                        <p:sldTgt/>
                      </p:tgtEl>
                    </p:cond>
                  </p:endCondLst>
                </p:cTn>
                <p:tgtEl>
                  <p:spTgt spid="1086485"/>
                </p:tgtEl>
              </p:cMediaNode>
            </p:vide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4073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40739"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endParaRPr lang="en-US" sz="2000" b="1" baseline="0">
              <a:solidFill>
                <a:srgbClr val="FFCC00"/>
              </a:solidFill>
            </a:endParaRPr>
          </a:p>
        </p:txBody>
      </p:sp>
      <p:sp>
        <p:nvSpPr>
          <p:cNvPr id="114074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40741" name="Rectangle 5"/>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Objectives</a:t>
            </a:r>
            <a:endParaRPr lang="en-US" sz="2800" baseline="0">
              <a:solidFill>
                <a:srgbClr val="FFCC00"/>
              </a:solidFill>
            </a:endParaRPr>
          </a:p>
        </p:txBody>
      </p:sp>
      <p:sp>
        <p:nvSpPr>
          <p:cNvPr id="1140742"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Explain </a:t>
            </a:r>
            <a:r>
              <a:rPr lang="en-US" sz="2400" baseline="0">
                <a:solidFill>
                  <a:schemeClr val="bg1"/>
                </a:solidFill>
              </a:rPr>
              <a:t>the relationship between cell shape and cell function.</a:t>
            </a:r>
            <a:endParaRPr lang="en-US" sz="2000" baseline="0">
              <a:solidFill>
                <a:schemeClr val="bg1"/>
              </a:solidFill>
            </a:endParaRPr>
          </a:p>
          <a:p>
            <a:pPr marL="342900" indent="-342900"/>
            <a:endParaRPr lang="en-US" sz="2000" baseline="0">
              <a:solidFill>
                <a:schemeClr val="bg1"/>
              </a:solidFill>
            </a:endParaRPr>
          </a:p>
          <a:p>
            <a:pPr marL="342900" indent="-342900">
              <a:spcBef>
                <a:spcPct val="20000"/>
              </a:spcBef>
              <a:buSzPct val="100000"/>
              <a:buFontTx/>
              <a:buChar char="•"/>
            </a:pPr>
            <a:r>
              <a:rPr lang="en-US" sz="2400" b="1" baseline="0">
                <a:solidFill>
                  <a:srgbClr val="FFCC00"/>
                </a:solidFill>
              </a:rPr>
              <a:t>Identify</a:t>
            </a:r>
            <a:r>
              <a:rPr lang="en-US" sz="2400" baseline="0">
                <a:solidFill>
                  <a:schemeClr val="bg1"/>
                </a:solidFill>
              </a:rPr>
              <a:t> the factor that limits cell size.</a:t>
            </a:r>
            <a:endParaRPr lang="en-US" sz="2000" baseline="0">
              <a:solidFill>
                <a:srgbClr val="FFCC00"/>
              </a:solidFill>
            </a:endParaRPr>
          </a:p>
          <a:p>
            <a:pPr marL="342900" indent="-342900">
              <a:spcBef>
                <a:spcPct val="20000"/>
              </a:spcBef>
              <a:buSzPct val="100000"/>
              <a:buFontTx/>
              <a:buChar char="•"/>
            </a:pPr>
            <a:endParaRPr lang="en-US" sz="2000" b="1" baseline="0">
              <a:solidFill>
                <a:srgbClr val="FFCC00"/>
              </a:solidFill>
            </a:endParaRPr>
          </a:p>
          <a:p>
            <a:pPr marL="342900" indent="-342900">
              <a:spcBef>
                <a:spcPct val="20000"/>
              </a:spcBef>
              <a:buSzPct val="100000"/>
              <a:buFontTx/>
              <a:buChar char="•"/>
            </a:pPr>
            <a:r>
              <a:rPr lang="en-US" sz="2400" b="1" baseline="0">
                <a:solidFill>
                  <a:srgbClr val="FFCC00"/>
                </a:solidFill>
              </a:rPr>
              <a:t>Describe</a:t>
            </a:r>
            <a:r>
              <a:rPr lang="en-US" sz="2400" baseline="0">
                <a:solidFill>
                  <a:srgbClr val="FFCC00"/>
                </a:solidFill>
              </a:rPr>
              <a:t> </a:t>
            </a:r>
            <a:r>
              <a:rPr lang="en-US" sz="2400" baseline="0">
                <a:solidFill>
                  <a:schemeClr val="bg1"/>
                </a:solidFill>
              </a:rPr>
              <a:t>the three basic parts of a cell.</a:t>
            </a:r>
            <a:endParaRPr lang="en-US" sz="2000" baseline="0">
              <a:solidFill>
                <a:srgbClr val="FFCC00"/>
              </a:solidFill>
            </a:endParaRPr>
          </a:p>
          <a:p>
            <a:pPr marL="342900" indent="-342900">
              <a:spcBef>
                <a:spcPct val="20000"/>
              </a:spcBef>
              <a:buSzPct val="100000"/>
              <a:buFontTx/>
              <a:buChar char="•"/>
            </a:pPr>
            <a:endParaRPr lang="en-US" sz="2000" b="1" baseline="0">
              <a:solidFill>
                <a:srgbClr val="FFCC00"/>
              </a:solidFill>
            </a:endParaRPr>
          </a:p>
          <a:p>
            <a:pPr marL="342900" indent="-342900">
              <a:spcBef>
                <a:spcPct val="20000"/>
              </a:spcBef>
              <a:buSzPct val="100000"/>
              <a:buFontTx/>
              <a:buChar char="•"/>
            </a:pPr>
            <a:r>
              <a:rPr lang="en-US" sz="2400" b="1" baseline="0">
                <a:solidFill>
                  <a:srgbClr val="FFCC00"/>
                </a:solidFill>
              </a:rPr>
              <a:t>Compare</a:t>
            </a:r>
            <a:r>
              <a:rPr lang="en-US" sz="2400" baseline="0">
                <a:solidFill>
                  <a:srgbClr val="FFCC00"/>
                </a:solidFill>
              </a:rPr>
              <a:t> </a:t>
            </a:r>
            <a:r>
              <a:rPr lang="en-US" sz="2400" baseline="0">
                <a:solidFill>
                  <a:schemeClr val="bg1"/>
                </a:solidFill>
              </a:rPr>
              <a:t>prokaryotic cells and eukaryotic cells.</a:t>
            </a:r>
            <a:endParaRPr lang="en-US" sz="2400" baseline="0">
              <a:solidFill>
                <a:srgbClr val="FFCC00"/>
              </a:solidFill>
            </a:endParaRPr>
          </a:p>
          <a:p>
            <a:pPr marL="342900" indent="-342900">
              <a:spcBef>
                <a:spcPct val="20000"/>
              </a:spcBef>
              <a:buSzPct val="100000"/>
              <a:buFontTx/>
              <a:buChar char="•"/>
            </a:pPr>
            <a:endParaRPr lang="en-US" sz="2000" baseline="0">
              <a:solidFill>
                <a:srgbClr val="FFCC00"/>
              </a:solidFill>
            </a:endParaRPr>
          </a:p>
          <a:p>
            <a:pPr marL="342900" indent="-342900">
              <a:spcBef>
                <a:spcPct val="20000"/>
              </a:spcBef>
              <a:buSzPct val="100000"/>
              <a:buFontTx/>
              <a:buChar char="•"/>
            </a:pPr>
            <a:r>
              <a:rPr lang="en-US" sz="2400" b="1" baseline="0">
                <a:solidFill>
                  <a:srgbClr val="FFCC00"/>
                </a:solidFill>
              </a:rPr>
              <a:t>Analyze</a:t>
            </a:r>
            <a:r>
              <a:rPr lang="en-US" sz="2400" baseline="0">
                <a:solidFill>
                  <a:srgbClr val="FFCC00"/>
                </a:solidFill>
              </a:rPr>
              <a:t> </a:t>
            </a:r>
            <a:r>
              <a:rPr lang="en-US" sz="2400" baseline="0">
                <a:solidFill>
                  <a:schemeClr val="bg1"/>
                </a:solidFill>
              </a:rPr>
              <a:t>the relationship among cells, tissues, organs, organ systems, and organisms.</a:t>
            </a:r>
            <a:endParaRPr lang="en-US" sz="2400" baseline="0">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0742">
                                            <p:txEl>
                                              <p:pRg st="0" end="0"/>
                                            </p:txEl>
                                          </p:spTgt>
                                        </p:tgtEl>
                                        <p:attrNameLst>
                                          <p:attrName>style.visibility</p:attrName>
                                        </p:attrNameLst>
                                      </p:cBhvr>
                                      <p:to>
                                        <p:strVal val="visible"/>
                                      </p:to>
                                    </p:set>
                                    <p:animEffect transition="in" filter="wipe(left)">
                                      <p:cBhvr>
                                        <p:cTn id="7" dur="500"/>
                                        <p:tgtEl>
                                          <p:spTgt spid="11407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0742">
                                            <p:txEl>
                                              <p:pRg st="2" end="2"/>
                                            </p:txEl>
                                          </p:spTgt>
                                        </p:tgtEl>
                                        <p:attrNameLst>
                                          <p:attrName>style.visibility</p:attrName>
                                        </p:attrNameLst>
                                      </p:cBhvr>
                                      <p:to>
                                        <p:strVal val="visible"/>
                                      </p:to>
                                    </p:set>
                                    <p:animEffect transition="in" filter="wipe(left)">
                                      <p:cBhvr>
                                        <p:cTn id="12" dur="500"/>
                                        <p:tgtEl>
                                          <p:spTgt spid="11407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0742">
                                            <p:txEl>
                                              <p:pRg st="4" end="4"/>
                                            </p:txEl>
                                          </p:spTgt>
                                        </p:tgtEl>
                                        <p:attrNameLst>
                                          <p:attrName>style.visibility</p:attrName>
                                        </p:attrNameLst>
                                      </p:cBhvr>
                                      <p:to>
                                        <p:strVal val="visible"/>
                                      </p:to>
                                    </p:set>
                                    <p:animEffect transition="in" filter="wipe(left)">
                                      <p:cBhvr>
                                        <p:cTn id="17" dur="500"/>
                                        <p:tgtEl>
                                          <p:spTgt spid="114074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0742">
                                            <p:txEl>
                                              <p:pRg st="6" end="6"/>
                                            </p:txEl>
                                          </p:spTgt>
                                        </p:tgtEl>
                                        <p:attrNameLst>
                                          <p:attrName>style.visibility</p:attrName>
                                        </p:attrNameLst>
                                      </p:cBhvr>
                                      <p:to>
                                        <p:strVal val="visible"/>
                                      </p:to>
                                    </p:set>
                                    <p:animEffect transition="in" filter="wipe(left)">
                                      <p:cBhvr>
                                        <p:cTn id="22" dur="500"/>
                                        <p:tgtEl>
                                          <p:spTgt spid="114074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40742">
                                            <p:txEl>
                                              <p:pRg st="8" end="8"/>
                                            </p:txEl>
                                          </p:spTgt>
                                        </p:tgtEl>
                                        <p:attrNameLst>
                                          <p:attrName>style.visibility</p:attrName>
                                        </p:attrNameLst>
                                      </p:cBhvr>
                                      <p:to>
                                        <p:strVal val="visible"/>
                                      </p:to>
                                    </p:set>
                                    <p:animEffect transition="in" filter="wipe(left)">
                                      <p:cBhvr>
                                        <p:cTn id="27" dur="500"/>
                                        <p:tgtEl>
                                          <p:spTgt spid="1140742">
                                            <p:txEl>
                                              <p:pRg st="8" end="8"/>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499"/>
                                          </p:stCondLst>
                                        </p:cTn>
                                        <p:tgtEl>
                                          <p:spTgt spid="1140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2" grpId="0" build="p" autoUpdateAnimBg="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5314"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5315"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Active Transport</a:t>
            </a:r>
          </a:p>
        </p:txBody>
      </p:sp>
      <p:sp>
        <p:nvSpPr>
          <p:cNvPr id="116531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sp>
        <p:nvSpPr>
          <p:cNvPr id="1165317" name="Rectangle 5"/>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Movement in Vesicles</a:t>
            </a:r>
            <a:endParaRPr lang="en-US" sz="2800" baseline="0">
              <a:solidFill>
                <a:srgbClr val="FFCC00"/>
              </a:solidFill>
            </a:endParaRPr>
          </a:p>
        </p:txBody>
      </p:sp>
      <p:sp>
        <p:nvSpPr>
          <p:cNvPr id="1165318"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Endocytosis</a:t>
            </a:r>
          </a:p>
          <a:p>
            <a:pPr marL="742950" lvl="1" indent="-285750">
              <a:spcBef>
                <a:spcPct val="20000"/>
              </a:spcBef>
              <a:buSzPct val="100000"/>
              <a:buFontTx/>
              <a:buChar char="–"/>
            </a:pPr>
            <a:r>
              <a:rPr lang="en-US" sz="2400" baseline="0">
                <a:solidFill>
                  <a:schemeClr val="bg1"/>
                </a:solidFill>
                <a:ea typeface="ＭＳ Ｐゴシック" charset="-128"/>
              </a:rPr>
              <a:t>In </a:t>
            </a:r>
            <a:r>
              <a:rPr lang="en-US" sz="2400" b="1" baseline="0">
                <a:solidFill>
                  <a:srgbClr val="FFCC00"/>
                </a:solidFill>
                <a:ea typeface="ＭＳ Ｐゴシック" charset="-128"/>
              </a:rPr>
              <a:t>endocytosis</a:t>
            </a:r>
            <a:r>
              <a:rPr lang="en-US" sz="2400" baseline="0">
                <a:solidFill>
                  <a:srgbClr val="FFCC00"/>
                </a:solidFill>
                <a:ea typeface="ＭＳ Ｐゴシック" charset="-128"/>
              </a:rPr>
              <a:t>, </a:t>
            </a:r>
            <a:r>
              <a:rPr lang="en-US" sz="2400" baseline="0">
                <a:solidFill>
                  <a:schemeClr val="bg1"/>
                </a:solidFill>
                <a:ea typeface="ＭＳ Ｐゴシック" charset="-128"/>
              </a:rPr>
              <a:t>cells ingest external materials by folding around them and forming a pouch. </a:t>
            </a:r>
          </a:p>
          <a:p>
            <a:pPr marL="742950" lvl="1" indent="-285750">
              <a:spcBef>
                <a:spcPct val="20000"/>
              </a:spcBef>
              <a:buSzPct val="100000"/>
              <a:buFontTx/>
              <a:buChar char="–"/>
            </a:pPr>
            <a:r>
              <a:rPr lang="en-US" sz="2400" baseline="0">
                <a:solidFill>
                  <a:schemeClr val="bg1"/>
                </a:solidFill>
                <a:ea typeface="ＭＳ Ｐゴシック" charset="-128"/>
              </a:rPr>
              <a:t>The pouch then pinches off and becomes a membrane-bound organelle called a </a:t>
            </a:r>
            <a:r>
              <a:rPr lang="en-US" sz="2400" b="1" baseline="0">
                <a:solidFill>
                  <a:srgbClr val="FFCC00"/>
                </a:solidFill>
                <a:ea typeface="ＭＳ Ｐゴシック" charset="-128"/>
              </a:rPr>
              <a:t>vesicle.</a:t>
            </a:r>
            <a:endParaRPr lang="en-US" sz="2400" baseline="0">
              <a:solidFill>
                <a:srgbClr val="FFCC00"/>
              </a:solidFill>
              <a:ea typeface="ＭＳ Ｐゴシック" charset="-128"/>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5318">
                                            <p:txEl>
                                              <p:pRg st="0" end="0"/>
                                            </p:txEl>
                                          </p:spTgt>
                                        </p:tgtEl>
                                        <p:attrNameLst>
                                          <p:attrName>style.visibility</p:attrName>
                                        </p:attrNameLst>
                                      </p:cBhvr>
                                      <p:to>
                                        <p:strVal val="visible"/>
                                      </p:to>
                                    </p:set>
                                    <p:animEffect transition="in" filter="wipe(left)">
                                      <p:cBhvr>
                                        <p:cTn id="7" dur="500"/>
                                        <p:tgtEl>
                                          <p:spTgt spid="116531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5318">
                                            <p:txEl>
                                              <p:pRg st="1" end="1"/>
                                            </p:txEl>
                                          </p:spTgt>
                                        </p:tgtEl>
                                        <p:attrNameLst>
                                          <p:attrName>style.visibility</p:attrName>
                                        </p:attrNameLst>
                                      </p:cBhvr>
                                      <p:to>
                                        <p:strVal val="visible"/>
                                      </p:to>
                                    </p:set>
                                    <p:animEffect transition="in" filter="wipe(left)">
                                      <p:cBhvr>
                                        <p:cTn id="10" dur="500"/>
                                        <p:tgtEl>
                                          <p:spTgt spid="116531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65318">
                                            <p:txEl>
                                              <p:pRg st="2" end="2"/>
                                            </p:txEl>
                                          </p:spTgt>
                                        </p:tgtEl>
                                        <p:attrNameLst>
                                          <p:attrName>style.visibility</p:attrName>
                                        </p:attrNameLst>
                                      </p:cBhvr>
                                      <p:to>
                                        <p:strVal val="visible"/>
                                      </p:to>
                                    </p:set>
                                    <p:animEffect transition="in" filter="wipe(left)">
                                      <p:cBhvr>
                                        <p:cTn id="13" dur="500"/>
                                        <p:tgtEl>
                                          <p:spTgt spid="1165318">
                                            <p:txEl>
                                              <p:pRg st="2" end="2"/>
                                            </p:txEl>
                                          </p:spTgt>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165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8" grpId="0" build="p" autoUpdateAnimBg="0"/>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633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6339"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2 </a:t>
            </a:r>
            <a:r>
              <a:rPr lang="en-US" altLang="en-US" sz="2000" b="1" baseline="0">
                <a:solidFill>
                  <a:schemeClr val="bg1"/>
                </a:solidFill>
              </a:rPr>
              <a:t>Active Transport</a:t>
            </a:r>
          </a:p>
        </p:txBody>
      </p:sp>
      <p:sp>
        <p:nvSpPr>
          <p:cNvPr id="116634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66341" name="Rectangle 5"/>
          <p:cNvSpPr>
            <a:spLocks noChangeArrowheads="1"/>
          </p:cNvSpPr>
          <p:nvPr/>
        </p:nvSpPr>
        <p:spPr bwMode="auto">
          <a:xfrm>
            <a:off x="685800" y="1066800"/>
            <a:ext cx="76200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Movement in Vesicles, </a:t>
            </a:r>
            <a:r>
              <a:rPr lang="en-US" altLang="en-US" sz="2800" i="1" baseline="0">
                <a:solidFill>
                  <a:srgbClr val="FFCC00"/>
                </a:solidFill>
              </a:rPr>
              <a:t>continued</a:t>
            </a:r>
            <a:endParaRPr lang="en-US" altLang="en-US" sz="2800" baseline="0">
              <a:solidFill>
                <a:srgbClr val="FFCC00"/>
              </a:solidFill>
            </a:endParaRPr>
          </a:p>
        </p:txBody>
      </p:sp>
      <p:sp>
        <p:nvSpPr>
          <p:cNvPr id="1166342"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altLang="en-US" sz="2400" b="1" baseline="0">
                <a:solidFill>
                  <a:srgbClr val="FFCC00"/>
                </a:solidFill>
              </a:rPr>
              <a:t>Endocytosis</a:t>
            </a:r>
            <a:endParaRPr lang="en-US" altLang="en-US" sz="2400" baseline="0">
              <a:solidFill>
                <a:srgbClr val="FFCC00"/>
              </a:solidFill>
            </a:endParaRPr>
          </a:p>
          <a:p>
            <a:pPr marL="742950" lvl="1" indent="-285750">
              <a:spcBef>
                <a:spcPct val="20000"/>
              </a:spcBef>
              <a:buSzPct val="100000"/>
              <a:buFontTx/>
              <a:buChar char="–"/>
            </a:pPr>
            <a:r>
              <a:rPr lang="en-US" altLang="en-US" sz="2400" baseline="0">
                <a:solidFill>
                  <a:schemeClr val="bg1"/>
                </a:solidFill>
                <a:ea typeface="ＭＳ Ｐゴシック" charset="-128"/>
              </a:rPr>
              <a:t>Endocytosis includes</a:t>
            </a:r>
            <a:r>
              <a:rPr lang="en-US" altLang="en-US" sz="2400" baseline="0">
                <a:solidFill>
                  <a:srgbClr val="FFCC00"/>
                </a:solidFill>
                <a:ea typeface="ＭＳ Ｐゴシック" charset="-128"/>
              </a:rPr>
              <a:t> </a:t>
            </a:r>
            <a:r>
              <a:rPr lang="en-US" altLang="en-US" sz="2400" b="1" baseline="0">
                <a:solidFill>
                  <a:srgbClr val="FFCC00"/>
                </a:solidFill>
                <a:ea typeface="ＭＳ Ｐゴシック" charset="-128"/>
              </a:rPr>
              <a:t>pinocytosis</a:t>
            </a:r>
            <a:r>
              <a:rPr lang="en-US" altLang="en-US" sz="2400" baseline="0">
                <a:solidFill>
                  <a:srgbClr val="FFCC00"/>
                </a:solidFill>
                <a:ea typeface="ＭＳ Ｐゴシック" charset="-128"/>
              </a:rPr>
              <a:t>, </a:t>
            </a:r>
            <a:r>
              <a:rPr lang="en-US" altLang="en-US" sz="2400" baseline="0">
                <a:solidFill>
                  <a:schemeClr val="bg1"/>
                </a:solidFill>
                <a:ea typeface="ＭＳ Ｐゴシック" charset="-128"/>
              </a:rPr>
              <a:t>in which the vesicle contains solutes or fluids, and </a:t>
            </a:r>
            <a:r>
              <a:rPr lang="en-US" altLang="en-US" sz="2400" b="1" baseline="0">
                <a:solidFill>
                  <a:srgbClr val="FFCC00"/>
                </a:solidFill>
                <a:ea typeface="ＭＳ Ｐゴシック" charset="-128"/>
              </a:rPr>
              <a:t>phagocytosis</a:t>
            </a:r>
            <a:r>
              <a:rPr lang="en-US" altLang="en-US" sz="2400" baseline="0">
                <a:solidFill>
                  <a:schemeClr val="bg1"/>
                </a:solidFill>
                <a:ea typeface="ＭＳ Ｐゴシック" charset="-128"/>
              </a:rPr>
              <a:t>, in which the vesicle contains large particles or cells.</a:t>
            </a:r>
          </a:p>
          <a:p>
            <a:pPr marL="342900" indent="-342900">
              <a:spcBef>
                <a:spcPct val="20000"/>
              </a:spcBef>
              <a:buSzPct val="100000"/>
              <a:buFontTx/>
              <a:buChar char="•"/>
            </a:pPr>
            <a:endParaRPr lang="en-US" altLang="en-US" sz="2400" baseline="0">
              <a:solidFill>
                <a:srgbClr val="FFCC00"/>
              </a:solidFill>
            </a:endParaRPr>
          </a:p>
          <a:p>
            <a:pPr marL="342900" indent="-342900">
              <a:spcBef>
                <a:spcPct val="20000"/>
              </a:spcBef>
              <a:buSzPct val="100000"/>
              <a:buFontTx/>
              <a:buChar char="•"/>
            </a:pPr>
            <a:endParaRPr lang="en-US" altLang="en-US" sz="2400" b="1" baseline="0">
              <a:solidFill>
                <a:schemeClr val="bg1"/>
              </a:solidFill>
            </a:endParaRPr>
          </a:p>
          <a:p>
            <a:pPr marL="342900" indent="-342900">
              <a:buFontTx/>
              <a:buChar char="•"/>
            </a:pPr>
            <a:endParaRPr lang="en-US" altLang="en-US" sz="2400" b="1" baseline="0">
              <a:solidFill>
                <a:schemeClr val="bg1"/>
              </a:solidFill>
            </a:endParaRPr>
          </a:p>
          <a:p>
            <a:pPr marL="342900" indent="-342900" algn="ctr"/>
            <a:endParaRPr lang="en-US" altLang="en-US" sz="2400" baseline="0">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6342">
                                            <p:txEl>
                                              <p:pRg st="0" end="0"/>
                                            </p:txEl>
                                          </p:spTgt>
                                        </p:tgtEl>
                                        <p:attrNameLst>
                                          <p:attrName>style.visibility</p:attrName>
                                        </p:attrNameLst>
                                      </p:cBhvr>
                                      <p:to>
                                        <p:strVal val="visible"/>
                                      </p:to>
                                    </p:set>
                                    <p:animEffect transition="in" filter="wipe(left)">
                                      <p:cBhvr>
                                        <p:cTn id="7" dur="500"/>
                                        <p:tgtEl>
                                          <p:spTgt spid="116634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6342">
                                            <p:txEl>
                                              <p:pRg st="1" end="1"/>
                                            </p:txEl>
                                          </p:spTgt>
                                        </p:tgtEl>
                                        <p:attrNameLst>
                                          <p:attrName>style.visibility</p:attrName>
                                        </p:attrNameLst>
                                      </p:cBhvr>
                                      <p:to>
                                        <p:strVal val="visible"/>
                                      </p:to>
                                    </p:set>
                                    <p:animEffect transition="in" filter="wipe(left)">
                                      <p:cBhvr>
                                        <p:cTn id="10" dur="500"/>
                                        <p:tgtEl>
                                          <p:spTgt spid="1166342">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6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6342" grpId="0" build="p" autoUpdateAnimBg="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71458"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pic>
        <p:nvPicPr>
          <p:cNvPr id="1171459" name="Picture 3"/>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7146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pic>
        <p:nvPicPr>
          <p:cNvPr id="1171461" name="Picture 5"/>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71462" name="Rectangle 6"/>
          <p:cNvSpPr>
            <a:spLocks noChangeArrowheads="1"/>
          </p:cNvSpPr>
          <p:nvPr/>
        </p:nvSpPr>
        <p:spPr bwMode="auto">
          <a:xfrm>
            <a:off x="1219200" y="1676400"/>
            <a:ext cx="7315200" cy="1006475"/>
          </a:xfrm>
          <a:prstGeom prst="rect">
            <a:avLst/>
          </a:prstGeom>
          <a:noFill/>
          <a:ln w="12700">
            <a:noFill/>
            <a:miter lim="800000"/>
            <a:headEnd/>
            <a:tailEnd/>
          </a:ln>
          <a:effectLst/>
        </p:spPr>
        <p:txBody>
          <a:bodyPr>
            <a:prstTxWarp prst="textNoShape">
              <a:avLst/>
            </a:prstTxWarp>
            <a:spAutoFit/>
          </a:bodyPr>
          <a:lstStyle/>
          <a:p>
            <a:endParaRPr lang="en-US" altLang="en-US" sz="2000" b="1" baseline="0">
              <a:solidFill>
                <a:schemeClr val="bg1"/>
              </a:solidFill>
            </a:endParaRPr>
          </a:p>
          <a:p>
            <a:endParaRPr lang="en-US" altLang="en-US" sz="2000" b="1" baseline="0">
              <a:solidFill>
                <a:schemeClr val="bg1"/>
              </a:solidFill>
            </a:endParaRPr>
          </a:p>
          <a:p>
            <a:r>
              <a:rPr lang="en-US" altLang="en-US" sz="2000" b="1" baseline="0">
                <a:solidFill>
                  <a:schemeClr val="bg1"/>
                </a:solidFill>
              </a:rPr>
              <a:t>Click below to watch the Visual Concept.</a:t>
            </a:r>
          </a:p>
        </p:txBody>
      </p:sp>
      <p:pic>
        <p:nvPicPr>
          <p:cNvPr id="1171463" name="Picture 7"/>
          <p:cNvPicPr>
            <a:picLocks noChangeAspect="1" noChangeArrowheads="1"/>
          </p:cNvPicPr>
          <p:nvPr/>
        </p:nvPicPr>
        <p:blipFill>
          <a:blip r:embed="rId4"/>
          <a:srcRect/>
          <a:stretch>
            <a:fillRect/>
          </a:stretch>
        </p:blipFill>
        <p:spPr bwMode="auto">
          <a:xfrm>
            <a:off x="2514600" y="3200400"/>
            <a:ext cx="3676650" cy="806450"/>
          </a:xfrm>
          <a:prstGeom prst="rect">
            <a:avLst/>
          </a:prstGeom>
          <a:noFill/>
        </p:spPr>
      </p:pic>
      <p:sp>
        <p:nvSpPr>
          <p:cNvPr id="1171464" name="Rectangle 8"/>
          <p:cNvSpPr>
            <a:spLocks noChangeArrowheads="1"/>
          </p:cNvSpPr>
          <p:nvPr/>
        </p:nvSpPr>
        <p:spPr bwMode="auto">
          <a:xfrm>
            <a:off x="2676525" y="3379788"/>
            <a:ext cx="3352800" cy="366712"/>
          </a:xfrm>
          <a:prstGeom prst="rect">
            <a:avLst/>
          </a:prstGeom>
          <a:noFill/>
          <a:ln w="12700">
            <a:noFill/>
            <a:miter lim="800000"/>
            <a:headEnd/>
            <a:tailEnd/>
          </a:ln>
          <a:effectLst/>
        </p:spPr>
        <p:txBody>
          <a:bodyPr>
            <a:prstTxWarp prst="textNoShape">
              <a:avLst/>
            </a:prstTxWarp>
            <a:spAutoFit/>
          </a:bodyPr>
          <a:lstStyle/>
          <a:p>
            <a:pPr algn="ctr"/>
            <a:r>
              <a:rPr lang="en-US" altLang="en-US" sz="1800" b="1" baseline="0">
                <a:solidFill>
                  <a:srgbClr val="000099"/>
                </a:solidFill>
              </a:rPr>
              <a:t>Visual Concept</a:t>
            </a:r>
          </a:p>
        </p:txBody>
      </p:sp>
      <p:sp>
        <p:nvSpPr>
          <p:cNvPr id="1171466" name="Rectangle 10"/>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Endocytosis</a:t>
            </a:r>
            <a:endParaRPr lang="en-US" altLang="en-US" sz="2800" baseline="0">
              <a:solidFill>
                <a:srgbClr val="FFCC00"/>
              </a:solidFill>
            </a:endParaRPr>
          </a:p>
        </p:txBody>
      </p:sp>
      <p:sp>
        <p:nvSpPr>
          <p:cNvPr id="1171467" name="Text Box 11"/>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2 </a:t>
            </a:r>
            <a:r>
              <a:rPr lang="en-US" altLang="en-US" sz="2000" b="1" baseline="0">
                <a:solidFill>
                  <a:schemeClr val="bg1"/>
                </a:solidFill>
              </a:rPr>
              <a:t>Active Transport</a:t>
            </a:r>
          </a:p>
        </p:txBody>
      </p:sp>
      <p:sp>
        <p:nvSpPr>
          <p:cNvPr id="1171468" name="Rectangle 12">
            <a:hlinkClick r:id="rId5" action="ppaction://hlinkfile"/>
          </p:cNvPr>
          <p:cNvSpPr>
            <a:spLocks noChangeArrowheads="1"/>
          </p:cNvSpPr>
          <p:nvPr/>
        </p:nvSpPr>
        <p:spPr bwMode="auto">
          <a:xfrm>
            <a:off x="2514600" y="3200400"/>
            <a:ext cx="3676650" cy="806450"/>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171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pic>
        <p:nvPicPr>
          <p:cNvPr id="1167362" name="Picture 2"/>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sp>
        <p:nvSpPr>
          <p:cNvPr id="1167363"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2 </a:t>
            </a:r>
            <a:r>
              <a:rPr lang="en-US" altLang="en-US" sz="2000" b="1" baseline="0">
                <a:solidFill>
                  <a:schemeClr val="bg1"/>
                </a:solidFill>
              </a:rPr>
              <a:t>Active Transport</a:t>
            </a:r>
          </a:p>
        </p:txBody>
      </p:sp>
      <p:sp>
        <p:nvSpPr>
          <p:cNvPr id="116736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67365" name="Rectangle 5"/>
          <p:cNvSpPr>
            <a:spLocks noChangeArrowheads="1"/>
          </p:cNvSpPr>
          <p:nvPr/>
        </p:nvSpPr>
        <p:spPr bwMode="auto">
          <a:xfrm>
            <a:off x="685800" y="1066800"/>
            <a:ext cx="7620000" cy="609600"/>
          </a:xfrm>
          <a:prstGeom prst="rect">
            <a:avLst/>
          </a:prstGeom>
          <a:noFill/>
          <a:ln w="12700">
            <a:noFill/>
            <a:miter lim="800000"/>
            <a:headEnd/>
            <a:tailEnd/>
          </a:ln>
          <a:effectLst/>
        </p:spPr>
        <p:txBody>
          <a:bodyPr anchor="ctr">
            <a:prstTxWarp prst="textNoShape">
              <a:avLst/>
            </a:prstTxWarp>
          </a:bodyPr>
          <a:lstStyle/>
          <a:p>
            <a:r>
              <a:rPr lang="en-US" altLang="en-US" sz="2800" b="1" baseline="0">
                <a:solidFill>
                  <a:srgbClr val="FFCC00"/>
                </a:solidFill>
              </a:rPr>
              <a:t>Movement in Vesicles, </a:t>
            </a:r>
            <a:r>
              <a:rPr lang="en-US" altLang="en-US" sz="2800" i="1" baseline="0">
                <a:solidFill>
                  <a:srgbClr val="FFCC00"/>
                </a:solidFill>
              </a:rPr>
              <a:t>continued</a:t>
            </a:r>
            <a:endParaRPr lang="en-US" altLang="en-US" sz="2800" baseline="0">
              <a:solidFill>
                <a:srgbClr val="FFCC00"/>
              </a:solidFill>
            </a:endParaRPr>
          </a:p>
        </p:txBody>
      </p:sp>
      <p:sp>
        <p:nvSpPr>
          <p:cNvPr id="116736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altLang="en-US" sz="2400" b="1" baseline="0">
                <a:solidFill>
                  <a:srgbClr val="FFCC00"/>
                </a:solidFill>
              </a:rPr>
              <a:t>Exocytosis</a:t>
            </a:r>
            <a:endParaRPr lang="en-US" altLang="en-US" sz="2400" baseline="0">
              <a:solidFill>
                <a:srgbClr val="FFCC00"/>
              </a:solidFill>
            </a:endParaRPr>
          </a:p>
          <a:p>
            <a:pPr marL="742950" lvl="1" indent="-285750">
              <a:spcBef>
                <a:spcPct val="20000"/>
              </a:spcBef>
              <a:buSzPct val="100000"/>
              <a:buFontTx/>
              <a:buChar char="–"/>
            </a:pPr>
            <a:r>
              <a:rPr lang="en-US" altLang="en-US" sz="2400" baseline="0">
                <a:solidFill>
                  <a:schemeClr val="bg1"/>
                </a:solidFill>
                <a:ea typeface="ＭＳ Ｐゴシック" charset="-128"/>
              </a:rPr>
              <a:t>In </a:t>
            </a:r>
            <a:r>
              <a:rPr lang="en-US" altLang="en-US" sz="2400" b="1" baseline="0">
                <a:solidFill>
                  <a:srgbClr val="FFCC00"/>
                </a:solidFill>
                <a:ea typeface="ＭＳ Ｐゴシック" charset="-128"/>
              </a:rPr>
              <a:t>exocytosis</a:t>
            </a:r>
            <a:r>
              <a:rPr lang="en-US" altLang="en-US" sz="2400" baseline="0">
                <a:solidFill>
                  <a:srgbClr val="FFCC00"/>
                </a:solidFill>
                <a:ea typeface="ＭＳ Ｐゴシック" charset="-128"/>
              </a:rPr>
              <a:t>, </a:t>
            </a:r>
            <a:r>
              <a:rPr lang="en-US" altLang="en-US" sz="2400" baseline="0">
                <a:solidFill>
                  <a:schemeClr val="bg1"/>
                </a:solidFill>
                <a:ea typeface="ＭＳ Ｐゴシック" charset="-128"/>
              </a:rPr>
              <a:t>vesicles made by the cell fuse with the cell membrane, releasing their contents into the external environment.</a:t>
            </a:r>
          </a:p>
          <a:p>
            <a:pPr marL="342900" indent="-342900">
              <a:spcBef>
                <a:spcPct val="20000"/>
              </a:spcBef>
              <a:buSzPct val="100000"/>
              <a:buFontTx/>
              <a:buChar char="•"/>
            </a:pPr>
            <a:endParaRPr lang="en-US" altLang="en-US" sz="2400" baseline="0">
              <a:solidFill>
                <a:srgbClr val="FFCC00"/>
              </a:solidFill>
            </a:endParaRPr>
          </a:p>
          <a:p>
            <a:pPr marL="342900" indent="-342900">
              <a:spcBef>
                <a:spcPct val="20000"/>
              </a:spcBef>
              <a:buSzPct val="100000"/>
              <a:buFontTx/>
              <a:buChar char="•"/>
            </a:pPr>
            <a:endParaRPr lang="en-US" altLang="en-US" sz="2400" b="1" baseline="0">
              <a:solidFill>
                <a:schemeClr val="bg1"/>
              </a:solidFill>
            </a:endParaRPr>
          </a:p>
          <a:p>
            <a:pPr marL="342900" indent="-342900">
              <a:buFontTx/>
              <a:buChar char="•"/>
            </a:pPr>
            <a:endParaRPr lang="en-US" altLang="en-US" sz="2400" b="1" baseline="0">
              <a:solidFill>
                <a:schemeClr val="bg1"/>
              </a:solidFill>
            </a:endParaRPr>
          </a:p>
          <a:p>
            <a:pPr marL="342900" indent="-342900" algn="ctr"/>
            <a:endParaRPr lang="en-US" altLang="en-US" sz="2400" baseline="0">
              <a:solidFill>
                <a:srgbClr val="FFCC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66">
                                            <p:txEl>
                                              <p:pRg st="0" end="0"/>
                                            </p:txEl>
                                          </p:spTgt>
                                        </p:tgtEl>
                                        <p:attrNameLst>
                                          <p:attrName>style.visibility</p:attrName>
                                        </p:attrNameLst>
                                      </p:cBhvr>
                                      <p:to>
                                        <p:strVal val="visible"/>
                                      </p:to>
                                    </p:set>
                                    <p:animEffect transition="in" filter="wipe(left)">
                                      <p:cBhvr>
                                        <p:cTn id="7" dur="500"/>
                                        <p:tgtEl>
                                          <p:spTgt spid="116736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7366">
                                            <p:txEl>
                                              <p:pRg st="1" end="1"/>
                                            </p:txEl>
                                          </p:spTgt>
                                        </p:tgtEl>
                                        <p:attrNameLst>
                                          <p:attrName>style.visibility</p:attrName>
                                        </p:attrNameLst>
                                      </p:cBhvr>
                                      <p:to>
                                        <p:strVal val="visible"/>
                                      </p:to>
                                    </p:set>
                                    <p:animEffect transition="in" filter="wipe(left)">
                                      <p:cBhvr>
                                        <p:cTn id="10" dur="500"/>
                                        <p:tgtEl>
                                          <p:spTgt spid="1167366">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6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6" grpId="0" build="p" autoUpdateAnimBg="0"/>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5</a:t>
            </a:r>
            <a:endParaRPr lang="en-US" sz="2800" b="1" baseline="0">
              <a:solidFill>
                <a:schemeClr val="bg1"/>
              </a:solidFill>
            </a:endParaRPr>
          </a:p>
        </p:txBody>
      </p:sp>
      <p:sp>
        <p:nvSpPr>
          <p:cNvPr id="1168387" name="Rectangle 3"/>
          <p:cNvSpPr>
            <a:spLocks noGrp="1" noChangeArrowheads="1"/>
          </p:cNvSpPr>
          <p:nvPr>
            <p:ph type="title"/>
          </p:nvPr>
        </p:nvSpPr>
        <p:spPr>
          <a:xfrm>
            <a:off x="685800" y="1371600"/>
            <a:ext cx="3144838" cy="609600"/>
          </a:xfrm>
          <a:noFill/>
          <a:ln/>
        </p:spPr>
        <p:txBody>
          <a:bodyPr/>
          <a:lstStyle/>
          <a:p>
            <a:r>
              <a:rPr lang="en-US">
                <a:solidFill>
                  <a:schemeClr val="tx1"/>
                </a:solidFill>
              </a:rPr>
              <a:t>Endocytosis and Exocytosis</a:t>
            </a:r>
            <a:endParaRPr lang="en-US"/>
          </a:p>
        </p:txBody>
      </p:sp>
      <p:sp>
        <p:nvSpPr>
          <p:cNvPr id="1168388" name="Text Box 4"/>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Active Transport</a:t>
            </a:r>
          </a:p>
        </p:txBody>
      </p:sp>
      <p:pic>
        <p:nvPicPr>
          <p:cNvPr id="1168390" name="Picture 6" descr="34"/>
          <p:cNvPicPr>
            <a:picLocks noChangeAspect="1" noChangeArrowheads="1"/>
          </p:cNvPicPr>
          <p:nvPr/>
        </p:nvPicPr>
        <p:blipFill>
          <a:blip r:embed="rId3"/>
          <a:srcRect/>
          <a:stretch>
            <a:fillRect/>
          </a:stretch>
        </p:blipFill>
        <p:spPr bwMode="auto">
          <a:xfrm>
            <a:off x="3830638" y="914400"/>
            <a:ext cx="4371975" cy="5181600"/>
          </a:xfrm>
          <a:prstGeom prst="rect">
            <a:avLst/>
          </a:prstGeom>
          <a:noFill/>
        </p:spPr>
      </p:pic>
    </p:spTree>
  </p:cSld>
  <p:clrMapOvr>
    <a:masterClrMapping/>
  </p:clrMapOvr>
  <p:transition advClick="0"/>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88867" name="Text Box 3"/>
          <p:cNvSpPr txBox="1">
            <a:spLocks noChangeArrowheads="1"/>
          </p:cNvSpPr>
          <p:nvPr/>
        </p:nvSpPr>
        <p:spPr bwMode="auto">
          <a:xfrm>
            <a:off x="3505200" y="0"/>
            <a:ext cx="4191000" cy="396875"/>
          </a:xfrm>
          <a:prstGeom prst="rect">
            <a:avLst/>
          </a:prstGeom>
          <a:noFill/>
          <a:ln w="12700">
            <a:noFill/>
            <a:miter lim="800000"/>
            <a:headEnd/>
            <a:tailEnd/>
          </a:ln>
          <a:effectLst/>
        </p:spPr>
        <p:txBody>
          <a:bodyPr>
            <a:prstTxWarp prst="textNoShape">
              <a:avLst/>
            </a:prstTxWarp>
            <a:spAutoFit/>
          </a:bodyPr>
          <a:lstStyle/>
          <a:p>
            <a:r>
              <a:rPr lang="en-US" altLang="en-US" sz="2000" b="1" baseline="0">
                <a:solidFill>
                  <a:srgbClr val="FFCC00"/>
                </a:solidFill>
              </a:rPr>
              <a:t>Section 1 </a:t>
            </a:r>
            <a:r>
              <a:rPr lang="en-US" altLang="en-US" sz="2000" b="1" baseline="0">
                <a:solidFill>
                  <a:schemeClr val="bg1"/>
                </a:solidFill>
              </a:rPr>
              <a:t>Passive Transport</a:t>
            </a:r>
          </a:p>
        </p:txBody>
      </p:sp>
      <p:sp>
        <p:nvSpPr>
          <p:cNvPr id="118886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altLang="en-US" sz="2800" b="1" baseline="0">
                <a:solidFill>
                  <a:schemeClr val="bg1"/>
                </a:solidFill>
              </a:rPr>
              <a:t>Chapter</a:t>
            </a:r>
            <a:r>
              <a:rPr lang="en-US" altLang="en-US" sz="3200" b="1" baseline="0">
                <a:solidFill>
                  <a:schemeClr val="bg1"/>
                </a:solidFill>
              </a:rPr>
              <a:t> 5</a:t>
            </a:r>
            <a:endParaRPr lang="en-US" altLang="en-US" sz="2800" b="1" baseline="0">
              <a:solidFill>
                <a:schemeClr val="bg1"/>
              </a:solidFill>
            </a:endParaRPr>
          </a:p>
        </p:txBody>
      </p:sp>
      <p:sp>
        <p:nvSpPr>
          <p:cNvPr id="1188869" name="Rectangle 5"/>
          <p:cNvSpPr>
            <a:spLocks noChangeArrowheads="1"/>
          </p:cNvSpPr>
          <p:nvPr>
            <p:ph type="title"/>
          </p:nvPr>
        </p:nvSpPr>
        <p:spPr>
          <a:noFill/>
          <a:ln/>
        </p:spPr>
        <p:txBody>
          <a:bodyPr/>
          <a:lstStyle/>
          <a:p>
            <a:r>
              <a:rPr lang="en-US">
                <a:solidFill>
                  <a:schemeClr val="tx1"/>
                </a:solidFill>
              </a:rPr>
              <a:t>Osmosis</a:t>
            </a:r>
            <a:endParaRPr lang="en-US" b="0">
              <a:solidFill>
                <a:schemeClr val="tx1"/>
              </a:solidFill>
            </a:endParaRPr>
          </a:p>
        </p:txBody>
      </p:sp>
      <p:pic>
        <p:nvPicPr>
          <p:cNvPr id="1188871" name="Picture 7" descr="9"/>
          <p:cNvPicPr>
            <a:picLocks noChangeAspect="1" noChangeArrowheads="1"/>
          </p:cNvPicPr>
          <p:nvPr/>
        </p:nvPicPr>
        <p:blipFill>
          <a:blip r:embed="rId3"/>
          <a:srcRect/>
          <a:stretch>
            <a:fillRect/>
          </a:stretch>
        </p:blipFill>
        <p:spPr bwMode="auto">
          <a:xfrm>
            <a:off x="2438400" y="1438836"/>
            <a:ext cx="4733925" cy="5029200"/>
          </a:xfrm>
          <a:prstGeom prst="rect">
            <a:avLst/>
          </a:prstGeom>
          <a:noFill/>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p:txBody>
          <a:bodyPr/>
          <a:lstStyle/>
          <a:p>
            <a:r>
              <a:rPr lang="en-US"/>
              <a:t>Multiple Choice</a:t>
            </a:r>
          </a:p>
        </p:txBody>
      </p:sp>
      <p:sp>
        <p:nvSpPr>
          <p:cNvPr id="982019" name="Rectangle 3"/>
          <p:cNvSpPr>
            <a:spLocks noGrp="1" noChangeArrowheads="1"/>
          </p:cNvSpPr>
          <p:nvPr>
            <p:ph idx="1"/>
          </p:nvPr>
        </p:nvSpPr>
        <p:spPr/>
        <p:txBody>
          <a:bodyPr/>
          <a:lstStyle/>
          <a:p>
            <a:pPr>
              <a:buFontTx/>
              <a:buNone/>
            </a:pPr>
            <a:r>
              <a:rPr lang="en-US"/>
              <a:t>1. The eukaryotic nucleus houses all of the following except the</a:t>
            </a:r>
          </a:p>
          <a:p>
            <a:pPr>
              <a:buFontTx/>
              <a:buNone/>
            </a:pPr>
            <a:r>
              <a:rPr lang="en-US">
                <a:solidFill>
                  <a:schemeClr val="bg1"/>
                </a:solidFill>
              </a:rPr>
              <a:t>	A. RNA</a:t>
            </a:r>
          </a:p>
          <a:p>
            <a:pPr>
              <a:buFontTx/>
              <a:buNone/>
            </a:pPr>
            <a:r>
              <a:rPr lang="en-US">
                <a:solidFill>
                  <a:schemeClr val="bg1"/>
                </a:solidFill>
              </a:rPr>
              <a:t>	B. DNA</a:t>
            </a:r>
          </a:p>
          <a:p>
            <a:pPr>
              <a:buFontTx/>
              <a:buNone/>
            </a:pPr>
            <a:r>
              <a:rPr lang="en-US">
                <a:solidFill>
                  <a:schemeClr val="bg1"/>
                </a:solidFill>
              </a:rPr>
              <a:t>	C. nucleolus</a:t>
            </a:r>
          </a:p>
          <a:p>
            <a:pPr>
              <a:buFontTx/>
              <a:buNone/>
            </a:pPr>
            <a:r>
              <a:rPr lang="en-US">
                <a:solidFill>
                  <a:schemeClr val="bg1"/>
                </a:solidFill>
              </a:rPr>
              <a:t>	D. endoplasmic reticulum</a:t>
            </a:r>
          </a:p>
        </p:txBody>
      </p:sp>
      <p:sp>
        <p:nvSpPr>
          <p:cNvPr id="982020"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
        <p:nvSpPr>
          <p:cNvPr id="982021"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a:t>Multiple Choice, </a:t>
            </a:r>
            <a:r>
              <a:rPr lang="en-US" b="0" i="1"/>
              <a:t>continued</a:t>
            </a:r>
            <a:endParaRPr lang="en-US"/>
          </a:p>
        </p:txBody>
      </p:sp>
      <p:sp>
        <p:nvSpPr>
          <p:cNvPr id="1219587" name="Rectangle 3"/>
          <p:cNvSpPr>
            <a:spLocks noGrp="1" noChangeArrowheads="1"/>
          </p:cNvSpPr>
          <p:nvPr>
            <p:ph idx="1"/>
          </p:nvPr>
        </p:nvSpPr>
        <p:spPr/>
        <p:txBody>
          <a:bodyPr/>
          <a:lstStyle/>
          <a:p>
            <a:pPr>
              <a:buFontTx/>
              <a:buNone/>
            </a:pPr>
            <a:r>
              <a:rPr lang="en-US"/>
              <a:t>1. The eukaryotic nucleus houses all of the following except the</a:t>
            </a:r>
          </a:p>
          <a:p>
            <a:pPr>
              <a:buFontTx/>
              <a:buNone/>
            </a:pPr>
            <a:r>
              <a:rPr lang="en-US">
                <a:solidFill>
                  <a:schemeClr val="bg1"/>
                </a:solidFill>
              </a:rPr>
              <a:t>	A. RNA</a:t>
            </a:r>
          </a:p>
          <a:p>
            <a:pPr>
              <a:buFontTx/>
              <a:buNone/>
            </a:pPr>
            <a:r>
              <a:rPr lang="en-US">
                <a:solidFill>
                  <a:schemeClr val="bg1"/>
                </a:solidFill>
              </a:rPr>
              <a:t>	B. DNA</a:t>
            </a:r>
          </a:p>
          <a:p>
            <a:pPr>
              <a:buFontTx/>
              <a:buNone/>
            </a:pPr>
            <a:r>
              <a:rPr lang="en-US">
                <a:solidFill>
                  <a:schemeClr val="bg1"/>
                </a:solidFill>
              </a:rPr>
              <a:t>	C. nucleolus</a:t>
            </a:r>
          </a:p>
          <a:p>
            <a:pPr>
              <a:buFontTx/>
              <a:buNone/>
            </a:pPr>
            <a:r>
              <a:rPr lang="en-US"/>
              <a:t>	D. endoplasmic reticulum</a:t>
            </a:r>
            <a:endParaRPr lang="en-US">
              <a:solidFill>
                <a:schemeClr val="bg1"/>
              </a:solidFill>
            </a:endParaRPr>
          </a:p>
        </p:txBody>
      </p:sp>
      <p:sp>
        <p:nvSpPr>
          <p:cNvPr id="1219588"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
        <p:nvSpPr>
          <p:cNvPr id="1219589"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US"/>
              <a:t>Multiple Choice, </a:t>
            </a:r>
            <a:r>
              <a:rPr lang="en-US" b="0" i="1"/>
              <a:t>continued</a:t>
            </a:r>
          </a:p>
        </p:txBody>
      </p:sp>
      <p:sp>
        <p:nvSpPr>
          <p:cNvPr id="1049603" name="Rectangle 3"/>
          <p:cNvSpPr>
            <a:spLocks noGrp="1" noChangeArrowheads="1"/>
          </p:cNvSpPr>
          <p:nvPr>
            <p:ph idx="1"/>
          </p:nvPr>
        </p:nvSpPr>
        <p:spPr/>
        <p:txBody>
          <a:bodyPr/>
          <a:lstStyle/>
          <a:p>
            <a:pPr>
              <a:buFontTx/>
              <a:buNone/>
            </a:pPr>
            <a:r>
              <a:rPr lang="en-US"/>
              <a:t>2. Which structure contributes to support and movement within a cell?</a:t>
            </a:r>
          </a:p>
          <a:p>
            <a:pPr>
              <a:buFontTx/>
              <a:buNone/>
            </a:pPr>
            <a:r>
              <a:rPr lang="en-US">
                <a:solidFill>
                  <a:schemeClr val="bg1"/>
                </a:solidFill>
              </a:rPr>
              <a:t>	F. crista</a:t>
            </a:r>
          </a:p>
          <a:p>
            <a:pPr>
              <a:buFontTx/>
              <a:buNone/>
            </a:pPr>
            <a:r>
              <a:rPr lang="en-US">
                <a:solidFill>
                  <a:schemeClr val="bg1"/>
                </a:solidFill>
              </a:rPr>
              <a:t>	G. cell wall</a:t>
            </a:r>
          </a:p>
          <a:p>
            <a:pPr>
              <a:buFontTx/>
              <a:buNone/>
            </a:pPr>
            <a:r>
              <a:rPr lang="en-US">
                <a:solidFill>
                  <a:schemeClr val="bg1"/>
                </a:solidFill>
              </a:rPr>
              <a:t>	H. ribosome</a:t>
            </a:r>
          </a:p>
          <a:p>
            <a:pPr>
              <a:buFontTx/>
              <a:buNone/>
            </a:pPr>
            <a:r>
              <a:rPr lang="en-US">
                <a:solidFill>
                  <a:schemeClr val="bg1"/>
                </a:solidFill>
              </a:rPr>
              <a:t>	J. microfilament</a:t>
            </a:r>
          </a:p>
        </p:txBody>
      </p:sp>
      <p:sp>
        <p:nvSpPr>
          <p:cNvPr id="1049604"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
        <p:nvSpPr>
          <p:cNvPr id="1049605"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Tree>
  </p:cSld>
  <p:clrMapOvr>
    <a:masterClrMapping/>
  </p:clrMapOvr>
  <p:transition advClick="0"/>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r>
              <a:rPr lang="en-US"/>
              <a:t>Multiple Choice, </a:t>
            </a:r>
            <a:r>
              <a:rPr lang="en-US" b="0" i="1"/>
              <a:t>continued</a:t>
            </a:r>
          </a:p>
        </p:txBody>
      </p:sp>
      <p:sp>
        <p:nvSpPr>
          <p:cNvPr id="1220611" name="Rectangle 3"/>
          <p:cNvSpPr>
            <a:spLocks noGrp="1" noChangeArrowheads="1"/>
          </p:cNvSpPr>
          <p:nvPr>
            <p:ph idx="1"/>
          </p:nvPr>
        </p:nvSpPr>
        <p:spPr/>
        <p:txBody>
          <a:bodyPr/>
          <a:lstStyle/>
          <a:p>
            <a:pPr>
              <a:buFontTx/>
              <a:buNone/>
            </a:pPr>
            <a:r>
              <a:rPr lang="en-US"/>
              <a:t>2. Which structure contributes to support and movement within a cell?</a:t>
            </a:r>
          </a:p>
          <a:p>
            <a:pPr>
              <a:buFontTx/>
              <a:buNone/>
            </a:pPr>
            <a:r>
              <a:rPr lang="en-US">
                <a:solidFill>
                  <a:schemeClr val="bg1"/>
                </a:solidFill>
              </a:rPr>
              <a:t>	F. crista</a:t>
            </a:r>
          </a:p>
          <a:p>
            <a:pPr>
              <a:buFontTx/>
              <a:buNone/>
            </a:pPr>
            <a:r>
              <a:rPr lang="en-US">
                <a:solidFill>
                  <a:schemeClr val="bg1"/>
                </a:solidFill>
              </a:rPr>
              <a:t>	G. cell wall</a:t>
            </a:r>
          </a:p>
          <a:p>
            <a:pPr>
              <a:buFontTx/>
              <a:buNone/>
            </a:pPr>
            <a:r>
              <a:rPr lang="en-US">
                <a:solidFill>
                  <a:schemeClr val="bg1"/>
                </a:solidFill>
              </a:rPr>
              <a:t>	H. ribosome</a:t>
            </a:r>
          </a:p>
          <a:p>
            <a:pPr>
              <a:buFontTx/>
              <a:buNone/>
            </a:pPr>
            <a:r>
              <a:rPr lang="en-US"/>
              <a:t>	J. microfilament</a:t>
            </a:r>
            <a:endParaRPr lang="en-US">
              <a:solidFill>
                <a:schemeClr val="bg1"/>
              </a:solidFill>
            </a:endParaRPr>
          </a:p>
        </p:txBody>
      </p:sp>
      <p:sp>
        <p:nvSpPr>
          <p:cNvPr id="1220612"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
        <p:nvSpPr>
          <p:cNvPr id="1220613"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41763" name="Text Box 3"/>
          <p:cNvSpPr txBox="1">
            <a:spLocks noChangeArrowheads="1"/>
          </p:cNvSpPr>
          <p:nvPr/>
        </p:nvSpPr>
        <p:spPr bwMode="auto">
          <a:xfrm>
            <a:off x="3505200" y="0"/>
            <a:ext cx="49784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Section 2 </a:t>
            </a:r>
            <a:r>
              <a:rPr lang="en-US" sz="2000" b="1" baseline="0">
                <a:solidFill>
                  <a:schemeClr val="bg1"/>
                </a:solidFill>
              </a:rPr>
              <a:t>Introduction to Cells</a:t>
            </a:r>
          </a:p>
        </p:txBody>
      </p:sp>
      <p:sp>
        <p:nvSpPr>
          <p:cNvPr id="114176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41765" name="Rectangle 5"/>
          <p:cNvSpPr>
            <a:spLocks noChangeArrowheads="1"/>
          </p:cNvSpPr>
          <p:nvPr/>
        </p:nvSpPr>
        <p:spPr bwMode="auto">
          <a:xfrm>
            <a:off x="685800" y="1066800"/>
            <a:ext cx="71628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Cell Diversity</a:t>
            </a:r>
            <a:endParaRPr lang="en-US" sz="2800" baseline="0">
              <a:solidFill>
                <a:srgbClr val="FFCC00"/>
              </a:solidFill>
            </a:endParaRPr>
          </a:p>
        </p:txBody>
      </p:sp>
      <p:sp>
        <p:nvSpPr>
          <p:cNvPr id="1141766" name="Rectangle 6"/>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buFontTx/>
              <a:buChar char="•"/>
            </a:pPr>
            <a:r>
              <a:rPr lang="en-US" sz="2400" b="1" baseline="0">
                <a:solidFill>
                  <a:srgbClr val="FFCC00"/>
                </a:solidFill>
              </a:rPr>
              <a:t>Cell Shape</a:t>
            </a:r>
            <a:endParaRPr lang="en-US" sz="2400" baseline="0">
              <a:solidFill>
                <a:schemeClr val="bg1"/>
              </a:solidFill>
            </a:endParaRPr>
          </a:p>
          <a:p>
            <a:pPr marL="742950" lvl="1" indent="-285750">
              <a:spcBef>
                <a:spcPct val="20000"/>
              </a:spcBef>
              <a:buSzPct val="100000"/>
              <a:buFontTx/>
              <a:buChar char="–"/>
            </a:pPr>
            <a:r>
              <a:rPr lang="en-US" sz="2400" baseline="0">
                <a:solidFill>
                  <a:schemeClr val="bg1"/>
                </a:solidFill>
                <a:ea typeface="ＭＳ Ｐゴシック" charset="-128"/>
              </a:rPr>
              <a:t>A cell’s shape reflects its function.</a:t>
            </a:r>
          </a:p>
        </p:txBody>
      </p:sp>
      <p:sp>
        <p:nvSpPr>
          <p:cNvPr id="1141767" name="Rectangle 7"/>
          <p:cNvSpPr>
            <a:spLocks noChangeArrowheads="1"/>
          </p:cNvSpPr>
          <p:nvPr/>
        </p:nvSpPr>
        <p:spPr bwMode="auto">
          <a:xfrm>
            <a:off x="5737225" y="2071688"/>
            <a:ext cx="184150" cy="503237"/>
          </a:xfrm>
          <a:prstGeom prst="rect">
            <a:avLst/>
          </a:prstGeom>
          <a:noFill/>
          <a:ln w="12700">
            <a:noFill/>
            <a:miter lim="800000"/>
            <a:headEnd/>
            <a:tailEnd/>
          </a:ln>
          <a:effectLst/>
        </p:spPr>
        <p:txBody>
          <a:bodyPr wrap="none">
            <a:prstTxWarp prst="textNoShape">
              <a:avLst/>
            </a:prstTxWarp>
            <a:spAutoFit/>
          </a:bodyPr>
          <a:lstStyle/>
          <a:p>
            <a:endParaRPr lang="en-US"/>
          </a:p>
        </p:txBody>
      </p:sp>
      <p:pic>
        <p:nvPicPr>
          <p:cNvPr id="1141769" name="Picture 9"/>
          <p:cNvPicPr>
            <a:picLocks noChangeAspect="1" noChangeArrowheads="1"/>
          </p:cNvPicPr>
          <p:nvPr/>
        </p:nvPicPr>
        <p:blipFill>
          <a:blip r:embed="rId3"/>
          <a:srcRect/>
          <a:stretch>
            <a:fillRect/>
          </a:stretch>
        </p:blipFill>
        <p:spPr bwMode="auto">
          <a:xfrm>
            <a:off x="8101013" y="5500688"/>
            <a:ext cx="585787" cy="595312"/>
          </a:xfrm>
          <a:prstGeom prst="rect">
            <a:avLst/>
          </a:prstGeom>
          <a:noFill/>
        </p:spPr>
      </p:pic>
      <p:pic>
        <p:nvPicPr>
          <p:cNvPr id="1141770" name="Picture 10" descr="11"/>
          <p:cNvPicPr>
            <a:picLocks noChangeAspect="1" noChangeArrowheads="1"/>
          </p:cNvPicPr>
          <p:nvPr/>
        </p:nvPicPr>
        <p:blipFill>
          <a:blip r:embed="rId4"/>
          <a:srcRect/>
          <a:stretch>
            <a:fillRect/>
          </a:stretch>
        </p:blipFill>
        <p:spPr bwMode="auto">
          <a:xfrm>
            <a:off x="1447800" y="2743200"/>
            <a:ext cx="6172200" cy="3287713"/>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1766">
                                            <p:txEl>
                                              <p:pRg st="0" end="0"/>
                                            </p:txEl>
                                          </p:spTgt>
                                        </p:tgtEl>
                                        <p:attrNameLst>
                                          <p:attrName>style.visibility</p:attrName>
                                        </p:attrNameLst>
                                      </p:cBhvr>
                                      <p:to>
                                        <p:strVal val="visible"/>
                                      </p:to>
                                    </p:set>
                                    <p:animEffect transition="in" filter="wipe(left)">
                                      <p:cBhvr>
                                        <p:cTn id="7" dur="500"/>
                                        <p:tgtEl>
                                          <p:spTgt spid="114176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1766">
                                            <p:txEl>
                                              <p:pRg st="1" end="1"/>
                                            </p:txEl>
                                          </p:spTgt>
                                        </p:tgtEl>
                                        <p:attrNameLst>
                                          <p:attrName>style.visibility</p:attrName>
                                        </p:attrNameLst>
                                      </p:cBhvr>
                                      <p:to>
                                        <p:strVal val="visible"/>
                                      </p:to>
                                    </p:set>
                                    <p:animEffect transition="in" filter="wipe(left)">
                                      <p:cBhvr>
                                        <p:cTn id="10" dur="500"/>
                                        <p:tgtEl>
                                          <p:spTgt spid="1141766">
                                            <p:txEl>
                                              <p:pRg st="1" end="1"/>
                                            </p:txEl>
                                          </p:spTgt>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14177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141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6" grpId="0" build="p" autoUpdateAnimBg="0"/>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p:txBody>
          <a:bodyPr/>
          <a:lstStyle/>
          <a:p>
            <a:r>
              <a:rPr lang="en-US"/>
              <a:t>Multiple Choice, </a:t>
            </a:r>
            <a:r>
              <a:rPr lang="en-US" b="0" i="1"/>
              <a:t>continued</a:t>
            </a:r>
          </a:p>
        </p:txBody>
      </p:sp>
      <p:sp>
        <p:nvSpPr>
          <p:cNvPr id="1123331" name="Rectangle 3"/>
          <p:cNvSpPr>
            <a:spLocks noGrp="1" noChangeArrowheads="1"/>
          </p:cNvSpPr>
          <p:nvPr>
            <p:ph idx="1"/>
          </p:nvPr>
        </p:nvSpPr>
        <p:spPr/>
        <p:txBody>
          <a:bodyPr/>
          <a:lstStyle/>
          <a:p>
            <a:pPr>
              <a:buFontTx/>
              <a:buNone/>
            </a:pPr>
            <a:r>
              <a:rPr lang="en-US"/>
              <a:t>3. Which of the following statements about RNA is true?</a:t>
            </a:r>
          </a:p>
          <a:p>
            <a:pPr>
              <a:buFontTx/>
              <a:buNone/>
            </a:pPr>
            <a:r>
              <a:rPr lang="en-US"/>
              <a:t>	</a:t>
            </a:r>
            <a:r>
              <a:rPr lang="en-US">
                <a:solidFill>
                  <a:schemeClr val="bg1"/>
                </a:solidFill>
              </a:rPr>
              <a:t>A. RNA is found only in proteins.</a:t>
            </a:r>
          </a:p>
          <a:p>
            <a:pPr>
              <a:buFontTx/>
              <a:buNone/>
            </a:pPr>
            <a:r>
              <a:rPr lang="en-US">
                <a:solidFill>
                  <a:schemeClr val="bg1"/>
                </a:solidFill>
              </a:rPr>
              <a:t>	B. RNA is found only in the nucleus.</a:t>
            </a:r>
          </a:p>
          <a:p>
            <a:pPr>
              <a:buFontTx/>
              <a:buNone/>
            </a:pPr>
            <a:r>
              <a:rPr lang="en-US">
                <a:solidFill>
                  <a:schemeClr val="bg1"/>
                </a:solidFill>
              </a:rPr>
              <a:t>	C. RNA is found only in the cytoplasm.</a:t>
            </a:r>
          </a:p>
          <a:p>
            <a:pPr>
              <a:buFontTx/>
              <a:buNone/>
            </a:pPr>
            <a:r>
              <a:rPr lang="en-US">
                <a:solidFill>
                  <a:schemeClr val="bg1"/>
                </a:solidFill>
              </a:rPr>
              <a:t>	D. RNA is found in the nucleus and cytoplasm.</a:t>
            </a:r>
            <a:endParaRPr lang="en-US"/>
          </a:p>
        </p:txBody>
      </p:sp>
      <p:sp>
        <p:nvSpPr>
          <p:cNvPr id="1123332"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
        <p:nvSpPr>
          <p:cNvPr id="1123333"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Tree>
  </p:cSld>
  <p:clrMapOvr>
    <a:masterClrMapping/>
  </p:clrMapOvr>
  <p:transition advClick="0"/>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p:txBody>
          <a:bodyPr/>
          <a:lstStyle/>
          <a:p>
            <a:r>
              <a:rPr lang="en-US"/>
              <a:t>Multiple Choice, </a:t>
            </a:r>
            <a:r>
              <a:rPr lang="en-US" b="0" i="1"/>
              <a:t>continued</a:t>
            </a:r>
          </a:p>
        </p:txBody>
      </p:sp>
      <p:sp>
        <p:nvSpPr>
          <p:cNvPr id="1221635" name="Rectangle 3"/>
          <p:cNvSpPr>
            <a:spLocks noGrp="1" noChangeArrowheads="1"/>
          </p:cNvSpPr>
          <p:nvPr>
            <p:ph idx="1"/>
          </p:nvPr>
        </p:nvSpPr>
        <p:spPr/>
        <p:txBody>
          <a:bodyPr/>
          <a:lstStyle/>
          <a:p>
            <a:pPr>
              <a:buFontTx/>
              <a:buNone/>
            </a:pPr>
            <a:r>
              <a:rPr lang="en-US"/>
              <a:t>3. Which of the following statements about RNA is true?</a:t>
            </a:r>
          </a:p>
          <a:p>
            <a:pPr>
              <a:buFontTx/>
              <a:buNone/>
            </a:pPr>
            <a:r>
              <a:rPr lang="en-US">
                <a:solidFill>
                  <a:schemeClr val="bg1"/>
                </a:solidFill>
              </a:rPr>
              <a:t>	A. RNA is found only in proteins.</a:t>
            </a:r>
          </a:p>
          <a:p>
            <a:pPr>
              <a:buFontTx/>
              <a:buNone/>
            </a:pPr>
            <a:r>
              <a:rPr lang="en-US">
                <a:solidFill>
                  <a:schemeClr val="bg1"/>
                </a:solidFill>
              </a:rPr>
              <a:t>	B. RNA is found only in the nucleus.</a:t>
            </a:r>
          </a:p>
          <a:p>
            <a:pPr>
              <a:buFontTx/>
              <a:buNone/>
            </a:pPr>
            <a:r>
              <a:rPr lang="en-US">
                <a:solidFill>
                  <a:schemeClr val="bg1"/>
                </a:solidFill>
              </a:rPr>
              <a:t>	C. RNA is found only in the cytoplasm.</a:t>
            </a:r>
          </a:p>
          <a:p>
            <a:pPr>
              <a:buFontTx/>
              <a:buNone/>
            </a:pPr>
            <a:r>
              <a:rPr lang="en-US"/>
              <a:t>	D. RNA is found in the nucleus and cytoplasm.</a:t>
            </a:r>
          </a:p>
        </p:txBody>
      </p:sp>
      <p:sp>
        <p:nvSpPr>
          <p:cNvPr id="1221636" name="Text Box 4"/>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
        <p:nvSpPr>
          <p:cNvPr id="1221637" name="Rectangle 5"/>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Tree>
  </p:cSld>
  <p:clrMapOvr>
    <a:masterClrMapping/>
  </p:clrMapOvr>
  <p:transition advClick="0"/>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051651" name="Rectangle 3"/>
          <p:cNvSpPr>
            <a:spLocks noChangeArrowheads="1"/>
          </p:cNvSpPr>
          <p:nvPr/>
        </p:nvSpPr>
        <p:spPr bwMode="auto">
          <a:xfrm>
            <a:off x="4371975" y="1828800"/>
            <a:ext cx="4238625"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4. By what percentage does the surface area–to – volume ratio change when a cell grows from 1 to 2 µm in diameter?</a:t>
            </a:r>
          </a:p>
          <a:p>
            <a:pPr marL="342900" indent="-342900">
              <a:spcBef>
                <a:spcPct val="20000"/>
              </a:spcBef>
              <a:buSzPct val="100000"/>
            </a:pPr>
            <a:r>
              <a:rPr lang="en-US" sz="2400" baseline="0">
                <a:solidFill>
                  <a:schemeClr val="bg1"/>
                </a:solidFill>
              </a:rPr>
              <a:t>	F. 10 percent</a:t>
            </a:r>
          </a:p>
          <a:p>
            <a:pPr marL="342900" indent="-342900">
              <a:spcBef>
                <a:spcPct val="20000"/>
              </a:spcBef>
              <a:buSzPct val="100000"/>
            </a:pPr>
            <a:r>
              <a:rPr lang="en-US" sz="2400" baseline="0">
                <a:solidFill>
                  <a:schemeClr val="bg1"/>
                </a:solidFill>
              </a:rPr>
              <a:t>	G. 20 percent</a:t>
            </a:r>
          </a:p>
          <a:p>
            <a:pPr marL="342900" indent="-342900">
              <a:spcBef>
                <a:spcPct val="20000"/>
              </a:spcBef>
              <a:buSzPct val="100000"/>
            </a:pPr>
            <a:r>
              <a:rPr lang="en-US" sz="2400" baseline="0">
                <a:solidFill>
                  <a:schemeClr val="bg1"/>
                </a:solidFill>
              </a:rPr>
              <a:t>	H. 50 percent</a:t>
            </a:r>
          </a:p>
          <a:p>
            <a:pPr marL="342900" indent="-342900">
              <a:spcBef>
                <a:spcPct val="20000"/>
              </a:spcBef>
              <a:buSzPct val="100000"/>
            </a:pPr>
            <a:r>
              <a:rPr lang="en-US" sz="2400" baseline="0">
                <a:solidFill>
                  <a:schemeClr val="bg1"/>
                </a:solidFill>
              </a:rPr>
              <a:t>	J. 90 percent</a:t>
            </a:r>
          </a:p>
        </p:txBody>
      </p:sp>
      <p:sp>
        <p:nvSpPr>
          <p:cNvPr id="105165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051655" name="Rectangle 7"/>
          <p:cNvSpPr>
            <a:spLocks noChangeArrowheads="1"/>
          </p:cNvSpPr>
          <p:nvPr/>
        </p:nvSpPr>
        <p:spPr bwMode="auto">
          <a:xfrm>
            <a:off x="838200" y="1828800"/>
            <a:ext cx="3533775" cy="1830388"/>
          </a:xfrm>
          <a:prstGeom prst="rect">
            <a:avLst/>
          </a:prstGeom>
          <a:noFill/>
          <a:ln w="12700">
            <a:noFill/>
            <a:miter lim="800000"/>
            <a:headEnd/>
            <a:tailEnd/>
          </a:ln>
          <a:effectLst/>
        </p:spPr>
        <p:txBody>
          <a:bodyPr>
            <a:prstTxWarp prst="textNoShape">
              <a:avLst/>
            </a:prstTxWarp>
            <a:spAutoFit/>
          </a:bodyPr>
          <a:lstStyle/>
          <a:p>
            <a:r>
              <a:rPr lang="en-US" sz="1800" baseline="0">
                <a:solidFill>
                  <a:srgbClr val="FFCC00"/>
                </a:solidFill>
                <a:latin typeface="Times" charset="0"/>
              </a:rPr>
              <a:t>The graph below shows</a:t>
            </a:r>
          </a:p>
          <a:p>
            <a:r>
              <a:rPr lang="en-US" sz="1800" baseline="0">
                <a:solidFill>
                  <a:srgbClr val="FFCC00"/>
                </a:solidFill>
                <a:latin typeface="Times" charset="0"/>
              </a:rPr>
              <a:t>the relationship between cell size and surface area–to–volume ratio. Use the graph below to answer</a:t>
            </a:r>
          </a:p>
          <a:p>
            <a:r>
              <a:rPr lang="en-US" sz="1800" baseline="0">
                <a:solidFill>
                  <a:srgbClr val="FFCC00"/>
                </a:solidFill>
                <a:latin typeface="Times" charset="0"/>
              </a:rPr>
              <a:t>the questions that follow.</a:t>
            </a:r>
            <a:endParaRPr lang="en-US" sz="2400" baseline="0">
              <a:solidFill>
                <a:srgbClr val="FFCC00"/>
              </a:solidFill>
              <a:latin typeface="Times" charset="0"/>
            </a:endParaRPr>
          </a:p>
          <a:p>
            <a:endParaRPr lang="en-US" sz="2400" baseline="0">
              <a:latin typeface="Times" charset="0"/>
            </a:endParaRPr>
          </a:p>
        </p:txBody>
      </p:sp>
      <p:sp>
        <p:nvSpPr>
          <p:cNvPr id="1051656"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pic>
        <p:nvPicPr>
          <p:cNvPr id="1051658" name="Picture 10" descr="63"/>
          <p:cNvPicPr>
            <a:picLocks noChangeAspect="1" noChangeArrowheads="1"/>
          </p:cNvPicPr>
          <p:nvPr/>
        </p:nvPicPr>
        <p:blipFill>
          <a:blip r:embed="rId3"/>
          <a:srcRect/>
          <a:stretch>
            <a:fillRect/>
          </a:stretch>
        </p:blipFill>
        <p:spPr bwMode="auto">
          <a:xfrm>
            <a:off x="914400" y="3476625"/>
            <a:ext cx="3200400" cy="2314575"/>
          </a:xfrm>
          <a:prstGeom prst="rect">
            <a:avLst/>
          </a:prstGeom>
          <a:noFill/>
        </p:spPr>
      </p:pic>
    </p:spTree>
  </p:cSld>
  <p:clrMapOvr>
    <a:masterClrMapping/>
  </p:clrMapOvr>
  <p:transition advClick="0"/>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22658"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222659" name="Rectangle 3"/>
          <p:cNvSpPr>
            <a:spLocks noChangeArrowheads="1"/>
          </p:cNvSpPr>
          <p:nvPr/>
        </p:nvSpPr>
        <p:spPr bwMode="auto">
          <a:xfrm>
            <a:off x="4371975" y="1828800"/>
            <a:ext cx="4238625"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4. By what percentage does the surface area–to – volume ratio change when a cell grows from 1 to 2 µm in diameter?</a:t>
            </a:r>
          </a:p>
          <a:p>
            <a:pPr marL="342900" indent="-342900">
              <a:spcBef>
                <a:spcPct val="20000"/>
              </a:spcBef>
              <a:buSzPct val="100000"/>
            </a:pPr>
            <a:r>
              <a:rPr lang="en-US" sz="2400" baseline="0">
                <a:solidFill>
                  <a:schemeClr val="bg1"/>
                </a:solidFill>
              </a:rPr>
              <a:t>	F. 10 percent</a:t>
            </a:r>
          </a:p>
          <a:p>
            <a:pPr marL="342900" indent="-342900">
              <a:spcBef>
                <a:spcPct val="20000"/>
              </a:spcBef>
              <a:buSzPct val="100000"/>
            </a:pPr>
            <a:r>
              <a:rPr lang="en-US" sz="2400" baseline="0">
                <a:solidFill>
                  <a:schemeClr val="bg1"/>
                </a:solidFill>
              </a:rPr>
              <a:t>	G. 20 percent</a:t>
            </a:r>
          </a:p>
          <a:p>
            <a:pPr marL="342900" indent="-342900">
              <a:spcBef>
                <a:spcPct val="20000"/>
              </a:spcBef>
              <a:buSzPct val="100000"/>
            </a:pPr>
            <a:r>
              <a:rPr lang="en-US" sz="2400" baseline="0">
                <a:solidFill>
                  <a:srgbClr val="FFCC00"/>
                </a:solidFill>
              </a:rPr>
              <a:t>	H. 50 percent</a:t>
            </a:r>
            <a:endParaRPr lang="en-US" sz="2400" baseline="0">
              <a:solidFill>
                <a:schemeClr val="bg1"/>
              </a:solidFill>
            </a:endParaRPr>
          </a:p>
          <a:p>
            <a:pPr marL="342900" indent="-342900">
              <a:spcBef>
                <a:spcPct val="20000"/>
              </a:spcBef>
              <a:buSzPct val="100000"/>
            </a:pPr>
            <a:r>
              <a:rPr lang="en-US" sz="2400" baseline="0">
                <a:solidFill>
                  <a:schemeClr val="bg1"/>
                </a:solidFill>
              </a:rPr>
              <a:t>	J. 90 percent</a:t>
            </a:r>
          </a:p>
        </p:txBody>
      </p:sp>
      <p:sp>
        <p:nvSpPr>
          <p:cNvPr id="122266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22663" name="Rectangle 7"/>
          <p:cNvSpPr>
            <a:spLocks noChangeArrowheads="1"/>
          </p:cNvSpPr>
          <p:nvPr/>
        </p:nvSpPr>
        <p:spPr bwMode="auto">
          <a:xfrm>
            <a:off x="838200" y="1828800"/>
            <a:ext cx="3533775" cy="1830388"/>
          </a:xfrm>
          <a:prstGeom prst="rect">
            <a:avLst/>
          </a:prstGeom>
          <a:noFill/>
          <a:ln w="12700">
            <a:noFill/>
            <a:miter lim="800000"/>
            <a:headEnd/>
            <a:tailEnd/>
          </a:ln>
          <a:effectLst/>
        </p:spPr>
        <p:txBody>
          <a:bodyPr>
            <a:prstTxWarp prst="textNoShape">
              <a:avLst/>
            </a:prstTxWarp>
            <a:spAutoFit/>
          </a:bodyPr>
          <a:lstStyle/>
          <a:p>
            <a:r>
              <a:rPr lang="en-US" sz="1800" baseline="0">
                <a:solidFill>
                  <a:srgbClr val="FFCC00"/>
                </a:solidFill>
                <a:latin typeface="Times" charset="0"/>
              </a:rPr>
              <a:t>The graph below shows</a:t>
            </a:r>
          </a:p>
          <a:p>
            <a:r>
              <a:rPr lang="en-US" sz="1800" baseline="0">
                <a:solidFill>
                  <a:srgbClr val="FFCC00"/>
                </a:solidFill>
                <a:latin typeface="Times" charset="0"/>
              </a:rPr>
              <a:t>the relationship between cell size and surface area–to–volume ratio. Use the graph below to answer</a:t>
            </a:r>
          </a:p>
          <a:p>
            <a:r>
              <a:rPr lang="en-US" sz="1800" baseline="0">
                <a:solidFill>
                  <a:srgbClr val="FFCC00"/>
                </a:solidFill>
                <a:latin typeface="Times" charset="0"/>
              </a:rPr>
              <a:t>the questions that follow.</a:t>
            </a:r>
            <a:endParaRPr lang="en-US" sz="2400" baseline="0">
              <a:solidFill>
                <a:srgbClr val="FFCC00"/>
              </a:solidFill>
              <a:latin typeface="Times" charset="0"/>
            </a:endParaRPr>
          </a:p>
          <a:p>
            <a:endParaRPr lang="en-US" sz="2400" baseline="0">
              <a:latin typeface="Times" charset="0"/>
            </a:endParaRPr>
          </a:p>
        </p:txBody>
      </p:sp>
      <p:sp>
        <p:nvSpPr>
          <p:cNvPr id="1222664"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pic>
        <p:nvPicPr>
          <p:cNvPr id="1222665" name="Picture 9" descr="63"/>
          <p:cNvPicPr>
            <a:picLocks noChangeAspect="1" noChangeArrowheads="1"/>
          </p:cNvPicPr>
          <p:nvPr/>
        </p:nvPicPr>
        <p:blipFill>
          <a:blip r:embed="rId3"/>
          <a:srcRect/>
          <a:stretch>
            <a:fillRect/>
          </a:stretch>
        </p:blipFill>
        <p:spPr bwMode="auto">
          <a:xfrm>
            <a:off x="914400" y="3476625"/>
            <a:ext cx="3200400" cy="2314575"/>
          </a:xfrm>
          <a:prstGeom prst="rect">
            <a:avLst/>
          </a:prstGeom>
          <a:noFill/>
        </p:spPr>
      </p:pic>
    </p:spTree>
  </p:cSld>
  <p:clrMapOvr>
    <a:masterClrMapping/>
  </p:clrMapOvr>
  <p:transition advClick="0"/>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23682"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223683" name="Rectangle 3"/>
          <p:cNvSpPr>
            <a:spLocks noChangeArrowheads="1"/>
          </p:cNvSpPr>
          <p:nvPr/>
        </p:nvSpPr>
        <p:spPr bwMode="auto">
          <a:xfrm>
            <a:off x="4371975" y="1828800"/>
            <a:ext cx="4238625"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5. What is the maximum diameter that this cell could attain before the surface area–to-volume ratio would fall below 1?</a:t>
            </a:r>
          </a:p>
          <a:p>
            <a:pPr marL="342900" indent="-342900">
              <a:spcBef>
                <a:spcPct val="20000"/>
              </a:spcBef>
              <a:buSzPct val="100000"/>
            </a:pPr>
            <a:r>
              <a:rPr lang="en-US" sz="2400" baseline="0">
                <a:solidFill>
                  <a:schemeClr val="bg1"/>
                </a:solidFill>
              </a:rPr>
              <a:t>	A.  2 µm</a:t>
            </a:r>
          </a:p>
          <a:p>
            <a:pPr marL="342900" indent="-342900">
              <a:spcBef>
                <a:spcPct val="20000"/>
              </a:spcBef>
              <a:buSzPct val="100000"/>
            </a:pPr>
            <a:r>
              <a:rPr lang="en-US" sz="2400" baseline="0">
                <a:solidFill>
                  <a:schemeClr val="bg1"/>
                </a:solidFill>
              </a:rPr>
              <a:t>	B.  5 µm</a:t>
            </a:r>
          </a:p>
          <a:p>
            <a:pPr marL="342900" indent="-342900">
              <a:spcBef>
                <a:spcPct val="20000"/>
              </a:spcBef>
              <a:buSzPct val="100000"/>
            </a:pPr>
            <a:r>
              <a:rPr lang="en-US" sz="2400" baseline="0">
                <a:solidFill>
                  <a:schemeClr val="bg1"/>
                </a:solidFill>
              </a:rPr>
              <a:t>	C. 10 µm</a:t>
            </a:r>
          </a:p>
          <a:p>
            <a:pPr marL="342900" indent="-342900">
              <a:spcBef>
                <a:spcPct val="20000"/>
              </a:spcBef>
              <a:buSzPct val="100000"/>
            </a:pPr>
            <a:r>
              <a:rPr lang="en-US" sz="2400" baseline="0">
                <a:solidFill>
                  <a:schemeClr val="bg1"/>
                </a:solidFill>
              </a:rPr>
              <a:t>	D. 15 µm</a:t>
            </a:r>
            <a:endParaRPr lang="en-US" sz="2000" baseline="0">
              <a:solidFill>
                <a:srgbClr val="FFCC00"/>
              </a:solidFill>
            </a:endParaRPr>
          </a:p>
        </p:txBody>
      </p:sp>
      <p:sp>
        <p:nvSpPr>
          <p:cNvPr id="1223684"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23687" name="Rectangle 7"/>
          <p:cNvSpPr>
            <a:spLocks noChangeArrowheads="1"/>
          </p:cNvSpPr>
          <p:nvPr/>
        </p:nvSpPr>
        <p:spPr bwMode="auto">
          <a:xfrm>
            <a:off x="838200" y="1828800"/>
            <a:ext cx="3533775" cy="1830388"/>
          </a:xfrm>
          <a:prstGeom prst="rect">
            <a:avLst/>
          </a:prstGeom>
          <a:noFill/>
          <a:ln w="12700">
            <a:noFill/>
            <a:miter lim="800000"/>
            <a:headEnd/>
            <a:tailEnd/>
          </a:ln>
          <a:effectLst/>
        </p:spPr>
        <p:txBody>
          <a:bodyPr>
            <a:prstTxWarp prst="textNoShape">
              <a:avLst/>
            </a:prstTxWarp>
            <a:spAutoFit/>
          </a:bodyPr>
          <a:lstStyle/>
          <a:p>
            <a:r>
              <a:rPr lang="en-US" sz="1800" baseline="0">
                <a:solidFill>
                  <a:srgbClr val="FFCC00"/>
                </a:solidFill>
                <a:latin typeface="Times" charset="0"/>
              </a:rPr>
              <a:t>The graph below shows</a:t>
            </a:r>
          </a:p>
          <a:p>
            <a:r>
              <a:rPr lang="en-US" sz="1800" baseline="0">
                <a:solidFill>
                  <a:srgbClr val="FFCC00"/>
                </a:solidFill>
                <a:latin typeface="Times" charset="0"/>
              </a:rPr>
              <a:t>the relationship between cell size and surface area–to–volume ratio. Use the graph below to answer</a:t>
            </a:r>
          </a:p>
          <a:p>
            <a:r>
              <a:rPr lang="en-US" sz="1800" baseline="0">
                <a:solidFill>
                  <a:srgbClr val="FFCC00"/>
                </a:solidFill>
                <a:latin typeface="Times" charset="0"/>
              </a:rPr>
              <a:t>the questions that follow.</a:t>
            </a:r>
            <a:endParaRPr lang="en-US" sz="2400" baseline="0">
              <a:solidFill>
                <a:srgbClr val="FFCC00"/>
              </a:solidFill>
              <a:latin typeface="Times" charset="0"/>
            </a:endParaRPr>
          </a:p>
          <a:p>
            <a:endParaRPr lang="en-US" sz="2400" baseline="0">
              <a:latin typeface="Times" charset="0"/>
            </a:endParaRPr>
          </a:p>
        </p:txBody>
      </p:sp>
      <p:sp>
        <p:nvSpPr>
          <p:cNvPr id="1223688"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pic>
        <p:nvPicPr>
          <p:cNvPr id="1223689" name="Picture 9" descr="63"/>
          <p:cNvPicPr>
            <a:picLocks noChangeAspect="1" noChangeArrowheads="1"/>
          </p:cNvPicPr>
          <p:nvPr/>
        </p:nvPicPr>
        <p:blipFill>
          <a:blip r:embed="rId3"/>
          <a:srcRect/>
          <a:stretch>
            <a:fillRect/>
          </a:stretch>
        </p:blipFill>
        <p:spPr bwMode="auto">
          <a:xfrm>
            <a:off x="914400" y="3476625"/>
            <a:ext cx="3200400" cy="2314575"/>
          </a:xfrm>
          <a:prstGeom prst="rect">
            <a:avLst/>
          </a:prstGeom>
          <a:noFill/>
        </p:spPr>
      </p:pic>
    </p:spTree>
  </p:cSld>
  <p:clrMapOvr>
    <a:masterClrMapping/>
  </p:clrMapOvr>
  <p:transition advClick="0"/>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24706"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224707" name="Rectangle 3"/>
          <p:cNvSpPr>
            <a:spLocks noChangeArrowheads="1"/>
          </p:cNvSpPr>
          <p:nvPr/>
        </p:nvSpPr>
        <p:spPr bwMode="auto">
          <a:xfrm>
            <a:off x="4371975" y="1828800"/>
            <a:ext cx="4238625"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5. What is the maximum diameter that this cell could attain before the surface area–to-volume ratio would fall below 1?</a:t>
            </a:r>
          </a:p>
          <a:p>
            <a:pPr marL="342900" indent="-342900">
              <a:spcBef>
                <a:spcPct val="20000"/>
              </a:spcBef>
              <a:buSzPct val="100000"/>
            </a:pPr>
            <a:r>
              <a:rPr lang="en-US" sz="2400" baseline="0">
                <a:solidFill>
                  <a:schemeClr val="bg1"/>
                </a:solidFill>
              </a:rPr>
              <a:t>	A.  2 µm</a:t>
            </a:r>
          </a:p>
          <a:p>
            <a:pPr marL="342900" indent="-342900">
              <a:spcBef>
                <a:spcPct val="20000"/>
              </a:spcBef>
              <a:buSzPct val="100000"/>
            </a:pPr>
            <a:r>
              <a:rPr lang="en-US" sz="2400" baseline="0">
                <a:solidFill>
                  <a:srgbClr val="FFCC00"/>
                </a:solidFill>
              </a:rPr>
              <a:t>	B.  5 µm</a:t>
            </a:r>
            <a:endParaRPr lang="en-US" sz="2400" baseline="0">
              <a:solidFill>
                <a:schemeClr val="bg1"/>
              </a:solidFill>
            </a:endParaRPr>
          </a:p>
          <a:p>
            <a:pPr marL="342900" indent="-342900">
              <a:spcBef>
                <a:spcPct val="20000"/>
              </a:spcBef>
              <a:buSzPct val="100000"/>
            </a:pPr>
            <a:r>
              <a:rPr lang="en-US" sz="2400" baseline="0">
                <a:solidFill>
                  <a:schemeClr val="bg1"/>
                </a:solidFill>
              </a:rPr>
              <a:t>	C. 10 µm</a:t>
            </a:r>
          </a:p>
          <a:p>
            <a:pPr marL="342900" indent="-342900">
              <a:spcBef>
                <a:spcPct val="20000"/>
              </a:spcBef>
              <a:buSzPct val="100000"/>
            </a:pPr>
            <a:r>
              <a:rPr lang="en-US" sz="2400" baseline="0">
                <a:solidFill>
                  <a:schemeClr val="bg1"/>
                </a:solidFill>
              </a:rPr>
              <a:t>	D. 15 µm</a:t>
            </a:r>
            <a:endParaRPr lang="en-US" sz="2000" baseline="0">
              <a:solidFill>
                <a:srgbClr val="FFCC00"/>
              </a:solidFill>
            </a:endParaRPr>
          </a:p>
        </p:txBody>
      </p:sp>
      <p:sp>
        <p:nvSpPr>
          <p:cNvPr id="122470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24711" name="Rectangle 7"/>
          <p:cNvSpPr>
            <a:spLocks noChangeArrowheads="1"/>
          </p:cNvSpPr>
          <p:nvPr/>
        </p:nvSpPr>
        <p:spPr bwMode="auto">
          <a:xfrm>
            <a:off x="838200" y="1828800"/>
            <a:ext cx="3533775" cy="1830388"/>
          </a:xfrm>
          <a:prstGeom prst="rect">
            <a:avLst/>
          </a:prstGeom>
          <a:noFill/>
          <a:ln w="12700">
            <a:noFill/>
            <a:miter lim="800000"/>
            <a:headEnd/>
            <a:tailEnd/>
          </a:ln>
          <a:effectLst/>
        </p:spPr>
        <p:txBody>
          <a:bodyPr>
            <a:prstTxWarp prst="textNoShape">
              <a:avLst/>
            </a:prstTxWarp>
            <a:spAutoFit/>
          </a:bodyPr>
          <a:lstStyle/>
          <a:p>
            <a:r>
              <a:rPr lang="en-US" sz="1800" baseline="0">
                <a:solidFill>
                  <a:srgbClr val="FFCC00"/>
                </a:solidFill>
                <a:latin typeface="Times" charset="0"/>
              </a:rPr>
              <a:t>The graph below shows</a:t>
            </a:r>
          </a:p>
          <a:p>
            <a:r>
              <a:rPr lang="en-US" sz="1800" baseline="0">
                <a:solidFill>
                  <a:srgbClr val="FFCC00"/>
                </a:solidFill>
                <a:latin typeface="Times" charset="0"/>
              </a:rPr>
              <a:t>the relationship between cell size and surface area–to–volume ratio. Use the graph below to answer</a:t>
            </a:r>
          </a:p>
          <a:p>
            <a:r>
              <a:rPr lang="en-US" sz="1800" baseline="0">
                <a:solidFill>
                  <a:srgbClr val="FFCC00"/>
                </a:solidFill>
                <a:latin typeface="Times" charset="0"/>
              </a:rPr>
              <a:t>the questions that follow.</a:t>
            </a:r>
            <a:endParaRPr lang="en-US" sz="2400" baseline="0">
              <a:solidFill>
                <a:srgbClr val="FFCC00"/>
              </a:solidFill>
              <a:latin typeface="Times" charset="0"/>
            </a:endParaRPr>
          </a:p>
          <a:p>
            <a:endParaRPr lang="en-US" sz="2400" baseline="0">
              <a:latin typeface="Times" charset="0"/>
            </a:endParaRPr>
          </a:p>
        </p:txBody>
      </p:sp>
      <p:sp>
        <p:nvSpPr>
          <p:cNvPr id="1224712"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pic>
        <p:nvPicPr>
          <p:cNvPr id="1224713" name="Picture 9" descr="63"/>
          <p:cNvPicPr>
            <a:picLocks noChangeAspect="1" noChangeArrowheads="1"/>
          </p:cNvPicPr>
          <p:nvPr/>
        </p:nvPicPr>
        <p:blipFill>
          <a:blip r:embed="rId3"/>
          <a:srcRect/>
          <a:stretch>
            <a:fillRect/>
          </a:stretch>
        </p:blipFill>
        <p:spPr bwMode="auto">
          <a:xfrm>
            <a:off x="914400" y="3476625"/>
            <a:ext cx="3200400" cy="2314575"/>
          </a:xfrm>
          <a:prstGeom prst="rect">
            <a:avLst/>
          </a:prstGeom>
          <a:noFill/>
        </p:spPr>
      </p:pic>
    </p:spTree>
  </p:cSld>
  <p:clrMapOvr>
    <a:masterClrMapping/>
  </p:clrMapOvr>
  <p:transition advClick="0"/>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130498"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130499"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6. mitochondria : energy release :: ribosome :</a:t>
            </a:r>
          </a:p>
          <a:p>
            <a:pPr marL="342900" indent="-342900">
              <a:spcBef>
                <a:spcPct val="20000"/>
              </a:spcBef>
              <a:buSzPct val="100000"/>
            </a:pPr>
            <a:r>
              <a:rPr lang="en-US" sz="2400" baseline="0">
                <a:solidFill>
                  <a:schemeClr val="bg1"/>
                </a:solidFill>
              </a:rPr>
              <a:t>	F. cell support</a:t>
            </a:r>
            <a:endParaRPr lang="en-US" sz="2400" baseline="30000">
              <a:solidFill>
                <a:schemeClr val="bg1"/>
              </a:solidFill>
            </a:endParaRPr>
          </a:p>
          <a:p>
            <a:pPr marL="342900" indent="-342900">
              <a:spcBef>
                <a:spcPct val="20000"/>
              </a:spcBef>
              <a:buSzPct val="100000"/>
            </a:pPr>
            <a:r>
              <a:rPr lang="en-US" sz="2400" baseline="0">
                <a:solidFill>
                  <a:schemeClr val="bg1"/>
                </a:solidFill>
              </a:rPr>
              <a:t>	G. protein synthesis</a:t>
            </a:r>
          </a:p>
          <a:p>
            <a:pPr marL="342900" indent="-342900">
              <a:spcBef>
                <a:spcPct val="20000"/>
              </a:spcBef>
              <a:buSzPct val="100000"/>
            </a:pPr>
            <a:r>
              <a:rPr lang="en-US" sz="2400" baseline="0">
                <a:solidFill>
                  <a:schemeClr val="bg1"/>
                </a:solidFill>
              </a:rPr>
              <a:t>	H. cellular digestion</a:t>
            </a:r>
          </a:p>
          <a:p>
            <a:pPr marL="342900" indent="-342900">
              <a:spcBef>
                <a:spcPct val="20000"/>
              </a:spcBef>
              <a:buSzPct val="100000"/>
            </a:pPr>
            <a:r>
              <a:rPr lang="en-US" sz="2400" baseline="0">
                <a:solidFill>
                  <a:schemeClr val="bg1"/>
                </a:solidFill>
              </a:rPr>
              <a:t>	J. cellular transport</a:t>
            </a:r>
          </a:p>
        </p:txBody>
      </p:sp>
      <p:sp>
        <p:nvSpPr>
          <p:cNvPr id="1130500"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130502"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Tree>
  </p:cSld>
  <p:clrMapOvr>
    <a:masterClrMapping/>
  </p:clrMapOvr>
  <p:transition advClick="0"/>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25730"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225731" name="Rectangle 3"/>
          <p:cNvSpPr>
            <a:spLocks noChangeArrowheads="1"/>
          </p:cNvSpPr>
          <p:nvPr/>
        </p:nvSpPr>
        <p:spPr bwMode="auto">
          <a:xfrm>
            <a:off x="711200" y="1828800"/>
            <a:ext cx="77724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6. mitochondria : energy release :: ribosome :</a:t>
            </a:r>
          </a:p>
          <a:p>
            <a:pPr marL="342900" indent="-342900">
              <a:spcBef>
                <a:spcPct val="20000"/>
              </a:spcBef>
              <a:buSzPct val="100000"/>
            </a:pPr>
            <a:r>
              <a:rPr lang="en-US" sz="2400" baseline="0">
                <a:solidFill>
                  <a:schemeClr val="bg1"/>
                </a:solidFill>
              </a:rPr>
              <a:t>	F. cell support</a:t>
            </a:r>
            <a:endParaRPr lang="en-US" sz="2400" baseline="30000">
              <a:solidFill>
                <a:schemeClr val="bg1"/>
              </a:solidFill>
            </a:endParaRPr>
          </a:p>
          <a:p>
            <a:pPr marL="342900" indent="-342900">
              <a:spcBef>
                <a:spcPct val="20000"/>
              </a:spcBef>
              <a:buSzPct val="100000"/>
            </a:pPr>
            <a:r>
              <a:rPr lang="en-US" sz="2400" baseline="0">
                <a:solidFill>
                  <a:srgbClr val="FFCC00"/>
                </a:solidFill>
              </a:rPr>
              <a:t>	G. protein synthesis</a:t>
            </a:r>
            <a:endParaRPr lang="en-US" sz="2400" baseline="0">
              <a:solidFill>
                <a:schemeClr val="bg1"/>
              </a:solidFill>
            </a:endParaRPr>
          </a:p>
          <a:p>
            <a:pPr marL="342900" indent="-342900">
              <a:spcBef>
                <a:spcPct val="20000"/>
              </a:spcBef>
              <a:buSzPct val="100000"/>
            </a:pPr>
            <a:r>
              <a:rPr lang="en-US" sz="2400" baseline="0">
                <a:solidFill>
                  <a:schemeClr val="bg1"/>
                </a:solidFill>
              </a:rPr>
              <a:t>	H. cellular digestion</a:t>
            </a:r>
          </a:p>
          <a:p>
            <a:pPr marL="342900" indent="-342900">
              <a:spcBef>
                <a:spcPct val="20000"/>
              </a:spcBef>
              <a:buSzPct val="100000"/>
            </a:pPr>
            <a:r>
              <a:rPr lang="en-US" sz="2400" baseline="0">
                <a:solidFill>
                  <a:schemeClr val="bg1"/>
                </a:solidFill>
              </a:rPr>
              <a:t>	J. cellular transport</a:t>
            </a:r>
          </a:p>
        </p:txBody>
      </p:sp>
      <p:sp>
        <p:nvSpPr>
          <p:cNvPr id="1225732"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25734" name="Text Box 6"/>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055746"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055747" name="Rectangle 3"/>
          <p:cNvSpPr>
            <a:spLocks noChangeArrowheads="1"/>
          </p:cNvSpPr>
          <p:nvPr/>
        </p:nvSpPr>
        <p:spPr bwMode="auto">
          <a:xfrm>
            <a:off x="4114800" y="1828800"/>
            <a:ext cx="44958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7. What is the function of the structure labeled 1?</a:t>
            </a:r>
          </a:p>
          <a:p>
            <a:pPr marL="342900" indent="-342900">
              <a:spcBef>
                <a:spcPct val="20000"/>
              </a:spcBef>
              <a:buSzPct val="100000"/>
            </a:pPr>
            <a:r>
              <a:rPr lang="en-US" sz="2400" baseline="0">
                <a:solidFill>
                  <a:schemeClr val="bg1"/>
                </a:solidFill>
              </a:rPr>
              <a:t>	A. to make ATP</a:t>
            </a:r>
          </a:p>
          <a:p>
            <a:pPr marL="342900" indent="-342900">
              <a:spcBef>
                <a:spcPct val="20000"/>
              </a:spcBef>
              <a:buSzPct val="100000"/>
            </a:pPr>
            <a:r>
              <a:rPr lang="en-US" sz="2400" baseline="0">
                <a:solidFill>
                  <a:schemeClr val="bg1"/>
                </a:solidFill>
              </a:rPr>
              <a:t>	B. to make proteins</a:t>
            </a:r>
          </a:p>
          <a:p>
            <a:pPr marL="342900" indent="-342900">
              <a:spcBef>
                <a:spcPct val="20000"/>
              </a:spcBef>
              <a:buSzPct val="100000"/>
            </a:pPr>
            <a:r>
              <a:rPr lang="en-US" sz="2400" baseline="0">
                <a:solidFill>
                  <a:schemeClr val="bg1"/>
                </a:solidFill>
              </a:rPr>
              <a:t>	C. to make carbohydrates</a:t>
            </a:r>
          </a:p>
          <a:p>
            <a:pPr marL="342900" indent="-342900">
              <a:spcBef>
                <a:spcPct val="20000"/>
              </a:spcBef>
              <a:buSzPct val="100000"/>
            </a:pPr>
            <a:r>
              <a:rPr lang="en-US" sz="2400" baseline="0">
                <a:solidFill>
                  <a:schemeClr val="bg1"/>
                </a:solidFill>
              </a:rPr>
              <a:t>	D. to move proteins through the cell</a:t>
            </a:r>
            <a:endParaRPr lang="en-US" sz="2000" baseline="0">
              <a:solidFill>
                <a:srgbClr val="FFCC00"/>
              </a:solidFill>
            </a:endParaRPr>
          </a:p>
        </p:txBody>
      </p:sp>
      <p:sp>
        <p:nvSpPr>
          <p:cNvPr id="1055748"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055751" name="Rectangle 7"/>
          <p:cNvSpPr>
            <a:spLocks noChangeArrowheads="1"/>
          </p:cNvSpPr>
          <p:nvPr/>
        </p:nvSpPr>
        <p:spPr bwMode="auto">
          <a:xfrm>
            <a:off x="838200" y="1828800"/>
            <a:ext cx="3276600" cy="1676400"/>
          </a:xfrm>
          <a:prstGeom prst="rect">
            <a:avLst/>
          </a:prstGeom>
          <a:noFill/>
          <a:ln w="12700">
            <a:noFill/>
            <a:miter lim="800000"/>
            <a:headEnd/>
            <a:tailEnd/>
          </a:ln>
          <a:effectLst/>
        </p:spPr>
        <p:txBody>
          <a:bodyPr>
            <a:prstTxWarp prst="textNoShape">
              <a:avLst/>
            </a:prstTxWarp>
            <a:spAutoFit/>
          </a:bodyPr>
          <a:lstStyle/>
          <a:p>
            <a:r>
              <a:rPr lang="en-US" sz="2000" baseline="0">
                <a:solidFill>
                  <a:srgbClr val="FFCC00"/>
                </a:solidFill>
                <a:latin typeface="Times" charset="0"/>
              </a:rPr>
              <a:t>The figure below shows</a:t>
            </a:r>
          </a:p>
          <a:p>
            <a:r>
              <a:rPr lang="en-US" sz="2000" baseline="0">
                <a:solidFill>
                  <a:srgbClr val="FFCC00"/>
                </a:solidFill>
                <a:latin typeface="Times" charset="0"/>
              </a:rPr>
              <a:t>a diagram of a cell. Use the figure to answer the</a:t>
            </a:r>
          </a:p>
          <a:p>
            <a:r>
              <a:rPr lang="en-US" sz="2000" baseline="0">
                <a:solidFill>
                  <a:srgbClr val="FFCC00"/>
                </a:solidFill>
                <a:latin typeface="Times" charset="0"/>
              </a:rPr>
              <a:t>question that follows.</a:t>
            </a:r>
            <a:endParaRPr lang="en-US" sz="2400" baseline="0">
              <a:solidFill>
                <a:srgbClr val="FFCC00"/>
              </a:solidFill>
              <a:latin typeface="Times" charset="0"/>
            </a:endParaRPr>
          </a:p>
          <a:p>
            <a:endParaRPr lang="en-US" sz="2400" baseline="0">
              <a:latin typeface="Times" charset="0"/>
            </a:endParaRPr>
          </a:p>
        </p:txBody>
      </p:sp>
      <p:sp>
        <p:nvSpPr>
          <p:cNvPr id="1055752"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pic>
        <p:nvPicPr>
          <p:cNvPr id="1055754" name="Picture 10" descr="69"/>
          <p:cNvPicPr>
            <a:picLocks noChangeAspect="1" noChangeArrowheads="1"/>
          </p:cNvPicPr>
          <p:nvPr/>
        </p:nvPicPr>
        <p:blipFill>
          <a:blip r:embed="rId3"/>
          <a:srcRect/>
          <a:stretch>
            <a:fillRect/>
          </a:stretch>
        </p:blipFill>
        <p:spPr bwMode="auto">
          <a:xfrm>
            <a:off x="914400" y="3227388"/>
            <a:ext cx="2895600" cy="2868612"/>
          </a:xfrm>
          <a:prstGeom prst="rect">
            <a:avLst/>
          </a:prstGeom>
          <a:noFill/>
        </p:spPr>
      </p:pic>
    </p:spTree>
  </p:cSld>
  <p:clrMapOvr>
    <a:masterClrMapping/>
  </p:clrMapOvr>
  <p:transition advClick="0"/>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8000"/>
        </a:solidFill>
        <a:effectLst/>
      </p:bgPr>
    </p:bg>
    <p:spTree>
      <p:nvGrpSpPr>
        <p:cNvPr id="1" name=""/>
        <p:cNvGrpSpPr/>
        <p:nvPr/>
      </p:nvGrpSpPr>
      <p:grpSpPr>
        <a:xfrm>
          <a:off x="0" y="0"/>
          <a:ext cx="0" cy="0"/>
          <a:chOff x="0" y="0"/>
          <a:chExt cx="0" cy="0"/>
        </a:xfrm>
      </p:grpSpPr>
      <p:sp>
        <p:nvSpPr>
          <p:cNvPr id="1226754" name="Rectangle 2"/>
          <p:cNvSpPr>
            <a:spLocks noChangeArrowheads="1"/>
          </p:cNvSpPr>
          <p:nvPr/>
        </p:nvSpPr>
        <p:spPr bwMode="auto">
          <a:xfrm>
            <a:off x="685800" y="1066800"/>
            <a:ext cx="5664200" cy="609600"/>
          </a:xfrm>
          <a:prstGeom prst="rect">
            <a:avLst/>
          </a:prstGeom>
          <a:noFill/>
          <a:ln w="12700">
            <a:noFill/>
            <a:miter lim="800000"/>
            <a:headEnd/>
            <a:tailEnd/>
          </a:ln>
          <a:effectLst/>
        </p:spPr>
        <p:txBody>
          <a:bodyPr anchor="ctr">
            <a:prstTxWarp prst="textNoShape">
              <a:avLst/>
            </a:prstTxWarp>
          </a:bodyPr>
          <a:lstStyle/>
          <a:p>
            <a:r>
              <a:rPr lang="en-US" sz="2800" b="1" baseline="0">
                <a:solidFill>
                  <a:srgbClr val="FFCC00"/>
                </a:solidFill>
              </a:rPr>
              <a:t>Multiple Choice, </a:t>
            </a:r>
            <a:r>
              <a:rPr lang="en-US" sz="2800" i="1" baseline="0">
                <a:solidFill>
                  <a:srgbClr val="FFCC00"/>
                </a:solidFill>
              </a:rPr>
              <a:t>continued</a:t>
            </a:r>
          </a:p>
        </p:txBody>
      </p:sp>
      <p:sp>
        <p:nvSpPr>
          <p:cNvPr id="1226755" name="Rectangle 3"/>
          <p:cNvSpPr>
            <a:spLocks noChangeArrowheads="1"/>
          </p:cNvSpPr>
          <p:nvPr/>
        </p:nvSpPr>
        <p:spPr bwMode="auto">
          <a:xfrm>
            <a:off x="4114800" y="1828800"/>
            <a:ext cx="4495800" cy="4114800"/>
          </a:xfrm>
          <a:prstGeom prst="rect">
            <a:avLst/>
          </a:prstGeom>
          <a:noFill/>
          <a:ln w="12700">
            <a:noFill/>
            <a:miter lim="800000"/>
            <a:headEnd/>
            <a:tailEnd/>
          </a:ln>
          <a:effectLst/>
        </p:spPr>
        <p:txBody>
          <a:bodyPr>
            <a:prstTxWarp prst="textNoShape">
              <a:avLst/>
            </a:prstTxWarp>
          </a:bodyPr>
          <a:lstStyle/>
          <a:p>
            <a:pPr marL="342900" indent="-342900">
              <a:spcBef>
                <a:spcPct val="20000"/>
              </a:spcBef>
              <a:buSzPct val="100000"/>
            </a:pPr>
            <a:r>
              <a:rPr lang="en-US" sz="2400" baseline="0">
                <a:solidFill>
                  <a:srgbClr val="FFCC00"/>
                </a:solidFill>
              </a:rPr>
              <a:t>7. What is the function of the structure labeled 1?</a:t>
            </a:r>
          </a:p>
          <a:p>
            <a:pPr marL="342900" indent="-342900">
              <a:spcBef>
                <a:spcPct val="20000"/>
              </a:spcBef>
              <a:buSzPct val="100000"/>
            </a:pPr>
            <a:r>
              <a:rPr lang="en-US" sz="2400" baseline="0">
                <a:solidFill>
                  <a:srgbClr val="FFCC00"/>
                </a:solidFill>
              </a:rPr>
              <a:t>	A. to make ATP</a:t>
            </a:r>
            <a:endParaRPr lang="en-US" sz="2400" baseline="0">
              <a:solidFill>
                <a:schemeClr val="bg1"/>
              </a:solidFill>
            </a:endParaRPr>
          </a:p>
          <a:p>
            <a:pPr marL="342900" indent="-342900">
              <a:spcBef>
                <a:spcPct val="20000"/>
              </a:spcBef>
              <a:buSzPct val="100000"/>
            </a:pPr>
            <a:r>
              <a:rPr lang="en-US" sz="2400" baseline="0">
                <a:solidFill>
                  <a:schemeClr val="bg1"/>
                </a:solidFill>
              </a:rPr>
              <a:t>	B. to make proteins</a:t>
            </a:r>
          </a:p>
          <a:p>
            <a:pPr marL="342900" indent="-342900">
              <a:spcBef>
                <a:spcPct val="20000"/>
              </a:spcBef>
              <a:buSzPct val="100000"/>
            </a:pPr>
            <a:r>
              <a:rPr lang="en-US" sz="2400" baseline="0">
                <a:solidFill>
                  <a:schemeClr val="bg1"/>
                </a:solidFill>
              </a:rPr>
              <a:t>	C. to make carbohydrates</a:t>
            </a:r>
          </a:p>
          <a:p>
            <a:pPr marL="342900" indent="-342900">
              <a:spcBef>
                <a:spcPct val="20000"/>
              </a:spcBef>
              <a:buSzPct val="100000"/>
            </a:pPr>
            <a:r>
              <a:rPr lang="en-US" sz="2400" baseline="0">
                <a:solidFill>
                  <a:schemeClr val="bg1"/>
                </a:solidFill>
              </a:rPr>
              <a:t>	D. to move proteins through the cell</a:t>
            </a:r>
            <a:endParaRPr lang="en-US" sz="2000" baseline="0">
              <a:solidFill>
                <a:srgbClr val="FFCC00"/>
              </a:solidFill>
            </a:endParaRPr>
          </a:p>
        </p:txBody>
      </p:sp>
      <p:sp>
        <p:nvSpPr>
          <p:cNvPr id="1226756" name="Rectangle 4"/>
          <p:cNvSpPr>
            <a:spLocks noChangeArrowheads="1"/>
          </p:cNvSpPr>
          <p:nvPr/>
        </p:nvSpPr>
        <p:spPr bwMode="auto">
          <a:xfrm>
            <a:off x="1120775" y="152400"/>
            <a:ext cx="1866900" cy="579438"/>
          </a:xfrm>
          <a:prstGeom prst="rect">
            <a:avLst/>
          </a:prstGeom>
          <a:noFill/>
          <a:ln w="12700">
            <a:noFill/>
            <a:miter lim="800000"/>
            <a:headEnd/>
            <a:tailEnd/>
          </a:ln>
          <a:effectLst/>
        </p:spPr>
        <p:txBody>
          <a:bodyPr wrap="none">
            <a:prstTxWarp prst="textNoShape">
              <a:avLst/>
            </a:prstTxWarp>
            <a:spAutoFit/>
          </a:bodyPr>
          <a:lstStyle/>
          <a:p>
            <a:pPr algn="ctr"/>
            <a:r>
              <a:rPr lang="en-US" sz="2800" b="1" baseline="0">
                <a:solidFill>
                  <a:schemeClr val="bg1"/>
                </a:solidFill>
              </a:rPr>
              <a:t>Chapter</a:t>
            </a:r>
            <a:r>
              <a:rPr lang="en-US" sz="3200" b="1" baseline="0">
                <a:solidFill>
                  <a:schemeClr val="bg1"/>
                </a:solidFill>
              </a:rPr>
              <a:t> 4</a:t>
            </a:r>
            <a:endParaRPr lang="en-US" sz="2800" b="1" baseline="0">
              <a:solidFill>
                <a:schemeClr val="bg1"/>
              </a:solidFill>
            </a:endParaRPr>
          </a:p>
        </p:txBody>
      </p:sp>
      <p:sp>
        <p:nvSpPr>
          <p:cNvPr id="1226759" name="Rectangle 7"/>
          <p:cNvSpPr>
            <a:spLocks noChangeArrowheads="1"/>
          </p:cNvSpPr>
          <p:nvPr/>
        </p:nvSpPr>
        <p:spPr bwMode="auto">
          <a:xfrm>
            <a:off x="838200" y="1828800"/>
            <a:ext cx="3276600" cy="1676400"/>
          </a:xfrm>
          <a:prstGeom prst="rect">
            <a:avLst/>
          </a:prstGeom>
          <a:noFill/>
          <a:ln w="12700">
            <a:noFill/>
            <a:miter lim="800000"/>
            <a:headEnd/>
            <a:tailEnd/>
          </a:ln>
          <a:effectLst/>
        </p:spPr>
        <p:txBody>
          <a:bodyPr>
            <a:prstTxWarp prst="textNoShape">
              <a:avLst/>
            </a:prstTxWarp>
            <a:spAutoFit/>
          </a:bodyPr>
          <a:lstStyle/>
          <a:p>
            <a:r>
              <a:rPr lang="en-US" sz="2000" baseline="0">
                <a:solidFill>
                  <a:srgbClr val="FFCC00"/>
                </a:solidFill>
                <a:latin typeface="Times" charset="0"/>
              </a:rPr>
              <a:t>The figure below shows</a:t>
            </a:r>
          </a:p>
          <a:p>
            <a:r>
              <a:rPr lang="en-US" sz="2000" baseline="0">
                <a:solidFill>
                  <a:srgbClr val="FFCC00"/>
                </a:solidFill>
                <a:latin typeface="Times" charset="0"/>
              </a:rPr>
              <a:t>a diagram of a cell. Use the figure to answer the</a:t>
            </a:r>
          </a:p>
          <a:p>
            <a:r>
              <a:rPr lang="en-US" sz="2000" baseline="0">
                <a:solidFill>
                  <a:srgbClr val="FFCC00"/>
                </a:solidFill>
                <a:latin typeface="Times" charset="0"/>
              </a:rPr>
              <a:t>question that follows.</a:t>
            </a:r>
            <a:endParaRPr lang="en-US" sz="2400" baseline="0">
              <a:solidFill>
                <a:srgbClr val="FFCC00"/>
              </a:solidFill>
              <a:latin typeface="Times" charset="0"/>
            </a:endParaRPr>
          </a:p>
          <a:p>
            <a:endParaRPr lang="en-US" sz="2400" baseline="0">
              <a:latin typeface="Times" charset="0"/>
            </a:endParaRPr>
          </a:p>
        </p:txBody>
      </p:sp>
      <p:sp>
        <p:nvSpPr>
          <p:cNvPr id="1226760" name="Text Box 8"/>
          <p:cNvSpPr txBox="1">
            <a:spLocks noChangeArrowheads="1"/>
          </p:cNvSpPr>
          <p:nvPr/>
        </p:nvSpPr>
        <p:spPr bwMode="auto">
          <a:xfrm>
            <a:off x="3505200" y="152400"/>
            <a:ext cx="4191000" cy="396875"/>
          </a:xfrm>
          <a:prstGeom prst="rect">
            <a:avLst/>
          </a:prstGeom>
          <a:noFill/>
          <a:ln w="12700">
            <a:noFill/>
            <a:miter lim="800000"/>
            <a:headEnd/>
            <a:tailEnd/>
          </a:ln>
          <a:effectLst/>
        </p:spPr>
        <p:txBody>
          <a:bodyPr>
            <a:prstTxWarp prst="textNoShape">
              <a:avLst/>
            </a:prstTxWarp>
            <a:spAutoFit/>
          </a:bodyPr>
          <a:lstStyle/>
          <a:p>
            <a:r>
              <a:rPr lang="en-US" sz="2000" b="1" baseline="0">
                <a:solidFill>
                  <a:srgbClr val="FFCC00"/>
                </a:solidFill>
              </a:rPr>
              <a:t>Standardized Test Prep</a:t>
            </a:r>
          </a:p>
        </p:txBody>
      </p:sp>
      <p:pic>
        <p:nvPicPr>
          <p:cNvPr id="1226761" name="Picture 9" descr="69"/>
          <p:cNvPicPr>
            <a:picLocks noChangeAspect="1" noChangeArrowheads="1"/>
          </p:cNvPicPr>
          <p:nvPr/>
        </p:nvPicPr>
        <p:blipFill>
          <a:blip r:embed="rId3"/>
          <a:srcRect/>
          <a:stretch>
            <a:fillRect/>
          </a:stretch>
        </p:blipFill>
        <p:spPr bwMode="auto">
          <a:xfrm>
            <a:off x="914400" y="3227388"/>
            <a:ext cx="2895600" cy="2868612"/>
          </a:xfrm>
          <a:prstGeom prst="rect">
            <a:avLst/>
          </a:prstGeom>
          <a:noFill/>
        </p:spPr>
      </p:pic>
    </p:spTree>
  </p:cSld>
  <p:clrMapOvr>
    <a:masterClrMapping/>
  </p:clrMapOvr>
  <p:transition advClick="0"/>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16</TotalTime>
  <Words>4746</Words>
  <Application>Microsoft Macintosh PowerPoint</Application>
  <PresentationFormat>On-screen Show (4:3)</PresentationFormat>
  <Paragraphs>830</Paragraphs>
  <Slides>129</Slides>
  <Notes>128</Notes>
  <HiddenSlides>0</HiddenSlides>
  <MMClips>8</MMClips>
  <ScaleCrop>false</ScaleCrop>
  <HeadingPairs>
    <vt:vector size="4" baseType="variant">
      <vt:variant>
        <vt:lpstr>Design Template</vt:lpstr>
      </vt:variant>
      <vt:variant>
        <vt:i4>1</vt:i4>
      </vt:variant>
      <vt:variant>
        <vt:lpstr>Slide Titles</vt:lpstr>
      </vt:variant>
      <vt:variant>
        <vt:i4>129</vt:i4>
      </vt:variant>
    </vt:vector>
  </HeadingPairs>
  <TitlesOfParts>
    <vt:vector size="130" baseType="lpstr">
      <vt:lpstr>Folio</vt:lpstr>
      <vt:lpstr>Introduction to cell Biology</vt:lpstr>
      <vt:lpstr>Table of Contents</vt:lpstr>
      <vt:lpstr>Objectives</vt:lpstr>
      <vt:lpstr>The Discovery of Cells</vt:lpstr>
      <vt:lpstr>The Discovery of Cells, continued</vt:lpstr>
      <vt:lpstr>The Cell Theory</vt:lpstr>
      <vt:lpstr>The Cell Theory, continued</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Structure of Lipid Bilayer</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Processing of Proteins</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Objectives</vt:lpstr>
      <vt:lpstr>Diffusion</vt:lpstr>
      <vt:lpstr>Slide 57</vt:lpstr>
      <vt:lpstr>Diffusion, continued</vt:lpstr>
      <vt:lpstr>Diffusion</vt:lpstr>
      <vt:lpstr>Osmosis</vt:lpstr>
      <vt:lpstr>Slide 61</vt:lpstr>
      <vt:lpstr>Osmosis, continued</vt:lpstr>
      <vt:lpstr>Osmosis, continued</vt:lpstr>
      <vt:lpstr>Osmosis, continued</vt:lpstr>
      <vt:lpstr>Hypertonic, Hypotonic, Isotonic Solutions</vt:lpstr>
      <vt:lpstr>Slide 66</vt:lpstr>
      <vt:lpstr>Osmosis, continued</vt:lpstr>
      <vt:lpstr>Facilitated Diffusion</vt:lpstr>
      <vt:lpstr>Slide 69</vt:lpstr>
      <vt:lpstr>Facilitated Diffusion</vt:lpstr>
      <vt:lpstr>Diffusion Through Ion Channels</vt:lpstr>
      <vt:lpstr>Ion Channels</vt:lpstr>
      <vt:lpstr>Slide 73</vt:lpstr>
      <vt:lpstr>Slide 74</vt:lpstr>
      <vt:lpstr>Slide 75</vt:lpstr>
      <vt:lpstr>Slide 76</vt:lpstr>
      <vt:lpstr>Slide 77</vt:lpstr>
      <vt:lpstr>Sodium-Potassium Pump</vt:lpstr>
      <vt:lpstr>Slide 79</vt:lpstr>
      <vt:lpstr>Slide 80</vt:lpstr>
      <vt:lpstr>Slide 81</vt:lpstr>
      <vt:lpstr>Slide 82</vt:lpstr>
      <vt:lpstr>Slide 83</vt:lpstr>
      <vt:lpstr>Endocytosis and Exocytosis</vt:lpstr>
      <vt:lpstr>Osmosis</vt:lpstr>
      <vt:lpstr>Multiple Choice</vt:lpstr>
      <vt:lpstr>Multiple Choice, continued</vt:lpstr>
      <vt:lpstr>Multiple Choice, continued</vt:lpstr>
      <vt:lpstr>Multiple Choice, continued</vt:lpstr>
      <vt:lpstr>Multiple Choice, continued</vt:lpstr>
      <vt:lpstr>Multiple Choice, continued</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Multiple Choice</vt:lpstr>
      <vt:lpstr>Multiple Choice, continued</vt:lpstr>
      <vt:lpstr>Multiple Choice, continued</vt:lpstr>
      <vt:lpstr>Multiple Choice, continued</vt:lpstr>
      <vt:lpstr>Multiple Choice, continued</vt:lpstr>
      <vt:lpstr>Multiple Choice, continued</vt:lpstr>
      <vt:lpstr>Multiple Choice, continued</vt:lpstr>
      <vt:lpstr>Multiple Choice, continued</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vector>
  </TitlesOfParts>
  <Company>Clark County School District</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cell Biology</dc:title>
  <dc:creator>CCSD</dc:creator>
  <cp:lastModifiedBy>CCSD</cp:lastModifiedBy>
  <cp:revision>4</cp:revision>
  <dcterms:created xsi:type="dcterms:W3CDTF">2009-11-24T19:26:14Z</dcterms:created>
  <dcterms:modified xsi:type="dcterms:W3CDTF">2009-11-24T19:42:40Z</dcterms:modified>
</cp:coreProperties>
</file>