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2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1CFBE-FAEA-F541-86AC-F31F810CF53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50E1-0ADC-224B-BD12-A78289E7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CCF946-69D1-F04E-BD96-A25197C152E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00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3332333-CACA-5541-B364-5AD7C2F726B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84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39.29 Defense responses against an avirulent pathogen.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5AB35D2-FE4C-1344-877C-E4B223BE4504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05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39.29 Defense responses against an avirulent pathogen.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A077300-3228-734C-8D61-1FE3A1C4B22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25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BE805E3-C5C4-D847-9BCB-2E060A1EA30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46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39.UN02 Summary figure, Concept 39.1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A6C6A62-0353-C142-A524-4BF9C05B41B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66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39.UN03 Summary figure, Concept 39.2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6297056-E899-9A4F-B737-52F31ECDFBB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87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39.UN04 Summary figure, Concept 39.3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DF473A2-EDF5-2349-B2F4-09B8339C1C32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07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39.UN05 Summary figure, Concept 39.4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58458D5-82B2-334F-82BD-AB57BFF5F83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28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39.UN06 Test Your Understanding, question 9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ABE3296-13EE-EC4D-9D9A-897943F3D39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48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39.UN07 Appendix A: answer for Test Your Understanding, question 9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36F5C06-BE28-2F48-8358-E8BB0622F33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20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D822992-C816-A94A-B909-EC7A1A863B0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41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39.28 A maize leaf </a:t>
            </a:r>
            <a:r>
              <a:rPr lang="ja-JP" altLang="en-US">
                <a:latin typeface="Times New Roman" charset="0"/>
                <a:ea typeface="ヒラギノ角ゴ Pro W3" charset="0"/>
              </a:rPr>
              <a:t>“</a:t>
            </a:r>
            <a:r>
              <a:rPr lang="en-US" altLang="ja-JP">
                <a:latin typeface="Times New Roman" charset="0"/>
                <a:ea typeface="ヒラギノ角ゴ Pro W3" charset="0"/>
              </a:rPr>
              <a:t>recruiting</a:t>
            </a:r>
            <a:r>
              <a:rPr lang="ja-JP" altLang="en-US">
                <a:latin typeface="Times New Roman" charset="0"/>
                <a:ea typeface="ヒラギノ角ゴ Pro W3" charset="0"/>
              </a:rPr>
              <a:t>”</a:t>
            </a:r>
            <a:r>
              <a:rPr lang="en-US" altLang="ja-JP">
                <a:latin typeface="Times New Roman" charset="0"/>
                <a:ea typeface="ヒラギノ角ゴ Pro W3" charset="0"/>
              </a:rPr>
              <a:t> a parasitoid wasp as a defensive response to an armyworm caterpillar, an herbivore.</a:t>
            </a:r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81EF99A-2397-6A4F-A7C8-BD6FA6E9B161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61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BE56CD1-ED89-2340-98B3-E46E43D0AC2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82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7930488-26F1-5C42-90F5-CB9831C6BAE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02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959E5AA-D533-784B-9C7D-E81EB6803A5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23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64D50B6-FA64-C949-8101-B76F4665C7B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5CF13D2-7CB9-494D-A35B-A9064943E60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641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Figure 39.29 Defense responses against an avirulent pathogen.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4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0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6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6D705-4829-0746-A2E7-0B3E91F898C9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5D4E-C9BB-3A40-9D6D-85E624BB1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1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3" name="Picture 58" descr="39_29_AvirulentDefens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4" name="Text Box 4"/>
          <p:cNvSpPr txBox="1">
            <a:spLocks noChangeArrowheads="1"/>
          </p:cNvSpPr>
          <p:nvPr/>
        </p:nvSpPr>
        <p:spPr bwMode="auto">
          <a:xfrm>
            <a:off x="4624388" y="6083300"/>
            <a:ext cx="17399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Systemic acquired</a:t>
            </a:r>
            <a:br>
              <a:rPr lang="en-US" sz="1500" b="1"/>
            </a:br>
            <a:r>
              <a:rPr lang="en-US" sz="1500" b="1"/>
              <a:t>resistance</a:t>
            </a:r>
          </a:p>
        </p:txBody>
      </p:sp>
      <p:sp>
        <p:nvSpPr>
          <p:cNvPr id="315395" name="Text Box 25"/>
          <p:cNvSpPr txBox="1">
            <a:spLocks noChangeArrowheads="1"/>
          </p:cNvSpPr>
          <p:nvPr/>
        </p:nvSpPr>
        <p:spPr bwMode="auto">
          <a:xfrm>
            <a:off x="2898775" y="5029200"/>
            <a:ext cx="8524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R protein</a:t>
            </a:r>
          </a:p>
        </p:txBody>
      </p:sp>
      <p:sp>
        <p:nvSpPr>
          <p:cNvPr id="315396" name="Text Box 26"/>
          <p:cNvSpPr txBox="1">
            <a:spLocks noChangeArrowheads="1"/>
          </p:cNvSpPr>
          <p:nvPr/>
        </p:nvSpPr>
        <p:spPr bwMode="auto">
          <a:xfrm>
            <a:off x="2363788" y="5645150"/>
            <a:ext cx="18192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Avr effector protein</a:t>
            </a:r>
          </a:p>
        </p:txBody>
      </p:sp>
      <p:sp>
        <p:nvSpPr>
          <p:cNvPr id="315397" name="Text Box 27"/>
          <p:cNvSpPr txBox="1">
            <a:spLocks noChangeArrowheads="1"/>
          </p:cNvSpPr>
          <p:nvPr/>
        </p:nvSpPr>
        <p:spPr bwMode="auto">
          <a:xfrm>
            <a:off x="1358900" y="6080125"/>
            <a:ext cx="22542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 i="1"/>
              <a:t>R-Avr</a:t>
            </a:r>
            <a:r>
              <a:rPr lang="en-US" sz="1500" b="1"/>
              <a:t> recognition and</a:t>
            </a:r>
            <a:br>
              <a:rPr lang="en-US" sz="1500" b="1"/>
            </a:br>
            <a:r>
              <a:rPr lang="en-US" sz="1500" b="1"/>
              <a:t>hypersensitive response</a:t>
            </a:r>
          </a:p>
        </p:txBody>
      </p:sp>
      <p:sp>
        <p:nvSpPr>
          <p:cNvPr id="315398" name="Text Box 28"/>
          <p:cNvSpPr txBox="1">
            <a:spLocks noChangeArrowheads="1"/>
          </p:cNvSpPr>
          <p:nvPr/>
        </p:nvSpPr>
        <p:spPr bwMode="auto">
          <a:xfrm>
            <a:off x="5842000" y="2163763"/>
            <a:ext cx="3087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1"/>
              <a:t>Infected tobacco leaf with lesions</a:t>
            </a:r>
          </a:p>
        </p:txBody>
      </p:sp>
      <p:sp>
        <p:nvSpPr>
          <p:cNvPr id="315399" name="Text Box 29"/>
          <p:cNvSpPr txBox="1">
            <a:spLocks noChangeArrowheads="1"/>
          </p:cNvSpPr>
          <p:nvPr/>
        </p:nvSpPr>
        <p:spPr bwMode="auto">
          <a:xfrm>
            <a:off x="2179638" y="2681288"/>
            <a:ext cx="4953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Signal</a:t>
            </a:r>
          </a:p>
        </p:txBody>
      </p:sp>
      <p:sp>
        <p:nvSpPr>
          <p:cNvPr id="315400" name="Text Box 30"/>
          <p:cNvSpPr txBox="1">
            <a:spLocks noChangeArrowheads="1"/>
          </p:cNvSpPr>
          <p:nvPr/>
        </p:nvSpPr>
        <p:spPr bwMode="auto">
          <a:xfrm>
            <a:off x="2028825" y="3402013"/>
            <a:ext cx="11176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/>
              <a:t>Hypersensitive</a:t>
            </a:r>
            <a:br>
              <a:rPr lang="en-US" sz="1200" b="1"/>
            </a:br>
            <a:r>
              <a:rPr lang="en-US" sz="1200" b="1"/>
              <a:t>response</a:t>
            </a:r>
          </a:p>
        </p:txBody>
      </p:sp>
      <p:sp>
        <p:nvSpPr>
          <p:cNvPr id="315401" name="Text Box 31"/>
          <p:cNvSpPr txBox="1">
            <a:spLocks noChangeArrowheads="1"/>
          </p:cNvSpPr>
          <p:nvPr/>
        </p:nvSpPr>
        <p:spPr bwMode="auto">
          <a:xfrm>
            <a:off x="4852988" y="3408363"/>
            <a:ext cx="10112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/>
              <a:t>Signal</a:t>
            </a:r>
            <a:br>
              <a:rPr lang="en-US" sz="1200" b="1"/>
            </a:br>
            <a:r>
              <a:rPr lang="en-US" sz="1200" b="1"/>
              <a:t>transduction</a:t>
            </a:r>
            <a:br>
              <a:rPr lang="en-US" sz="1200" b="1"/>
            </a:br>
            <a:r>
              <a:rPr lang="en-US" sz="1200" b="1"/>
              <a:t>pathway</a:t>
            </a:r>
          </a:p>
        </p:txBody>
      </p:sp>
      <p:sp>
        <p:nvSpPr>
          <p:cNvPr id="315402" name="Text Box 32"/>
          <p:cNvSpPr txBox="1">
            <a:spLocks noChangeArrowheads="1"/>
          </p:cNvSpPr>
          <p:nvPr/>
        </p:nvSpPr>
        <p:spPr bwMode="auto">
          <a:xfrm>
            <a:off x="5303838" y="4308475"/>
            <a:ext cx="9318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/>
              <a:t>Acquired </a:t>
            </a:r>
            <a:br>
              <a:rPr lang="en-US" sz="1200" b="1"/>
            </a:br>
            <a:r>
              <a:rPr lang="en-US" sz="1200" b="1"/>
              <a:t>resistance</a:t>
            </a:r>
          </a:p>
        </p:txBody>
      </p:sp>
      <p:sp>
        <p:nvSpPr>
          <p:cNvPr id="315403" name="Text Box 33"/>
          <p:cNvSpPr txBox="1">
            <a:spLocks noChangeArrowheads="1"/>
          </p:cNvSpPr>
          <p:nvPr/>
        </p:nvSpPr>
        <p:spPr bwMode="auto">
          <a:xfrm>
            <a:off x="1057275" y="5259388"/>
            <a:ext cx="8255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200" b="1"/>
              <a:t>Avirulent</a:t>
            </a:r>
            <a:br>
              <a:rPr lang="en-US" sz="1200" b="1"/>
            </a:br>
            <a:r>
              <a:rPr lang="en-US" sz="1200" b="1"/>
              <a:t>pathogen</a:t>
            </a:r>
          </a:p>
        </p:txBody>
      </p:sp>
      <p:sp>
        <p:nvSpPr>
          <p:cNvPr id="315404" name="Text Box 34"/>
          <p:cNvSpPr txBox="1">
            <a:spLocks noChangeArrowheads="1"/>
          </p:cNvSpPr>
          <p:nvPr/>
        </p:nvSpPr>
        <p:spPr bwMode="auto">
          <a:xfrm>
            <a:off x="1282700" y="3897313"/>
            <a:ext cx="21082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/>
              <a:t>Signal transduction pathway</a:t>
            </a:r>
          </a:p>
        </p:txBody>
      </p:sp>
      <p:grpSp>
        <p:nvGrpSpPr>
          <p:cNvPr id="315405" name="Group 37"/>
          <p:cNvGrpSpPr>
            <a:grpSpLocks/>
          </p:cNvGrpSpPr>
          <p:nvPr/>
        </p:nvGrpSpPr>
        <p:grpSpPr bwMode="auto">
          <a:xfrm>
            <a:off x="1044575" y="3862388"/>
            <a:ext cx="263525" cy="249237"/>
            <a:chOff x="4408" y="2633"/>
            <a:chExt cx="166" cy="157"/>
          </a:xfrm>
        </p:grpSpPr>
        <p:sp>
          <p:nvSpPr>
            <p:cNvPr id="315427" name="Oval 35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5428" name="Text Box 36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15406" name="Group 38"/>
          <p:cNvGrpSpPr>
            <a:grpSpLocks/>
          </p:cNvGrpSpPr>
          <p:nvPr/>
        </p:nvGrpSpPr>
        <p:grpSpPr bwMode="auto">
          <a:xfrm>
            <a:off x="1646238" y="2705100"/>
            <a:ext cx="263525" cy="249238"/>
            <a:chOff x="4408" y="2633"/>
            <a:chExt cx="166" cy="157"/>
          </a:xfrm>
        </p:grpSpPr>
        <p:sp>
          <p:nvSpPr>
            <p:cNvPr id="315425" name="Oval 39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5426" name="Text Box 40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15407" name="Group 41"/>
          <p:cNvGrpSpPr>
            <a:grpSpLocks/>
          </p:cNvGrpSpPr>
          <p:nvPr/>
        </p:nvGrpSpPr>
        <p:grpSpPr bwMode="auto">
          <a:xfrm>
            <a:off x="1738313" y="3471863"/>
            <a:ext cx="263525" cy="249237"/>
            <a:chOff x="4408" y="2633"/>
            <a:chExt cx="166" cy="157"/>
          </a:xfrm>
        </p:grpSpPr>
        <p:sp>
          <p:nvSpPr>
            <p:cNvPr id="315423" name="Oval 42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5424" name="Text Box 43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15408" name="Group 44"/>
          <p:cNvGrpSpPr>
            <a:grpSpLocks/>
          </p:cNvGrpSpPr>
          <p:nvPr/>
        </p:nvGrpSpPr>
        <p:grpSpPr bwMode="auto">
          <a:xfrm>
            <a:off x="4013200" y="2665413"/>
            <a:ext cx="263525" cy="249237"/>
            <a:chOff x="4408" y="2633"/>
            <a:chExt cx="166" cy="157"/>
          </a:xfrm>
        </p:grpSpPr>
        <p:sp>
          <p:nvSpPr>
            <p:cNvPr id="315421" name="Oval 45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5422" name="Text Box 46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315409" name="Group 47"/>
          <p:cNvGrpSpPr>
            <a:grpSpLocks/>
          </p:cNvGrpSpPr>
          <p:nvPr/>
        </p:nvGrpSpPr>
        <p:grpSpPr bwMode="auto">
          <a:xfrm>
            <a:off x="2255838" y="4727575"/>
            <a:ext cx="263525" cy="249238"/>
            <a:chOff x="4408" y="2633"/>
            <a:chExt cx="166" cy="157"/>
          </a:xfrm>
        </p:grpSpPr>
        <p:sp>
          <p:nvSpPr>
            <p:cNvPr id="315419" name="Oval 48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5420" name="Text Box 49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15410" name="Group 50"/>
          <p:cNvGrpSpPr>
            <a:grpSpLocks/>
          </p:cNvGrpSpPr>
          <p:nvPr/>
        </p:nvGrpSpPr>
        <p:grpSpPr bwMode="auto">
          <a:xfrm>
            <a:off x="5072063" y="4264025"/>
            <a:ext cx="263525" cy="249238"/>
            <a:chOff x="4408" y="2633"/>
            <a:chExt cx="166" cy="157"/>
          </a:xfrm>
        </p:grpSpPr>
        <p:sp>
          <p:nvSpPr>
            <p:cNvPr id="315417" name="Oval 51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5418" name="Text Box 52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315411" name="Group 53"/>
          <p:cNvGrpSpPr>
            <a:grpSpLocks/>
          </p:cNvGrpSpPr>
          <p:nvPr/>
        </p:nvGrpSpPr>
        <p:grpSpPr bwMode="auto">
          <a:xfrm>
            <a:off x="5905500" y="3286125"/>
            <a:ext cx="263525" cy="249238"/>
            <a:chOff x="4408" y="2633"/>
            <a:chExt cx="166" cy="157"/>
          </a:xfrm>
        </p:grpSpPr>
        <p:sp>
          <p:nvSpPr>
            <p:cNvPr id="315415" name="Oval 54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5416" name="Text Box 55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315412" name="Line 56"/>
          <p:cNvSpPr>
            <a:spLocks noChangeShapeType="1"/>
          </p:cNvSpPr>
          <p:nvPr/>
        </p:nvSpPr>
        <p:spPr bwMode="auto">
          <a:xfrm>
            <a:off x="2222500" y="4457700"/>
            <a:ext cx="635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Line 57"/>
          <p:cNvSpPr>
            <a:spLocks noChangeShapeType="1"/>
          </p:cNvSpPr>
          <p:nvPr/>
        </p:nvSpPr>
        <p:spPr bwMode="auto">
          <a:xfrm>
            <a:off x="1905000" y="5384800"/>
            <a:ext cx="449263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39.29</a:t>
            </a:r>
          </a:p>
        </p:txBody>
      </p:sp>
    </p:spTree>
    <p:extLst>
      <p:ext uri="{BB962C8B-B14F-4D97-AF65-F5344CB8AC3E}">
        <p14:creationId xmlns:p14="http://schemas.microsoft.com/office/powerpoint/2010/main" val="247503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1" name="Picture 41" descr="39_29aAvirulentDefens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36525"/>
            <a:ext cx="83708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2" name="Text Box 4"/>
          <p:cNvSpPr txBox="1">
            <a:spLocks noChangeArrowheads="1"/>
          </p:cNvSpPr>
          <p:nvPr/>
        </p:nvSpPr>
        <p:spPr bwMode="auto">
          <a:xfrm>
            <a:off x="5867400" y="5976938"/>
            <a:ext cx="2325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/>
              <a:t>Systemic acquired</a:t>
            </a:r>
            <a:br>
              <a:rPr lang="en-US" sz="1900" b="1"/>
            </a:br>
            <a:r>
              <a:rPr lang="en-US" sz="1900" b="1"/>
              <a:t>resistance</a:t>
            </a:r>
          </a:p>
        </p:txBody>
      </p:sp>
      <p:sp>
        <p:nvSpPr>
          <p:cNvPr id="317443" name="Text Box 5"/>
          <p:cNvSpPr txBox="1">
            <a:spLocks noChangeArrowheads="1"/>
          </p:cNvSpPr>
          <p:nvPr/>
        </p:nvSpPr>
        <p:spPr bwMode="auto">
          <a:xfrm>
            <a:off x="3494088" y="4540250"/>
            <a:ext cx="103663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/>
              <a:t>R protein</a:t>
            </a:r>
          </a:p>
        </p:txBody>
      </p:sp>
      <p:sp>
        <p:nvSpPr>
          <p:cNvPr id="317444" name="Text Box 6"/>
          <p:cNvSpPr txBox="1">
            <a:spLocks noChangeArrowheads="1"/>
          </p:cNvSpPr>
          <p:nvPr/>
        </p:nvSpPr>
        <p:spPr bwMode="auto">
          <a:xfrm>
            <a:off x="2786063" y="5392738"/>
            <a:ext cx="22113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/>
              <a:t>Avr effector protein</a:t>
            </a:r>
          </a:p>
        </p:txBody>
      </p:sp>
      <p:sp>
        <p:nvSpPr>
          <p:cNvPr id="317445" name="Text Box 7"/>
          <p:cNvSpPr txBox="1">
            <a:spLocks noChangeArrowheads="1"/>
          </p:cNvSpPr>
          <p:nvPr/>
        </p:nvSpPr>
        <p:spPr bwMode="auto">
          <a:xfrm>
            <a:off x="1425575" y="5973763"/>
            <a:ext cx="29797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 i="1"/>
              <a:t>R-Avr</a:t>
            </a:r>
            <a:r>
              <a:rPr lang="en-US" sz="1900" b="1"/>
              <a:t> recognition and</a:t>
            </a:r>
            <a:br>
              <a:rPr lang="en-US" sz="1900" b="1"/>
            </a:br>
            <a:r>
              <a:rPr lang="en-US" sz="1900" b="1"/>
              <a:t>hypersensitive response</a:t>
            </a:r>
          </a:p>
        </p:txBody>
      </p:sp>
      <p:sp>
        <p:nvSpPr>
          <p:cNvPr id="317446" name="Text Box 9"/>
          <p:cNvSpPr txBox="1">
            <a:spLocks noChangeArrowheads="1"/>
          </p:cNvSpPr>
          <p:nvPr/>
        </p:nvSpPr>
        <p:spPr bwMode="auto">
          <a:xfrm>
            <a:off x="2524125" y="1344613"/>
            <a:ext cx="603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Signal</a:t>
            </a:r>
          </a:p>
        </p:txBody>
      </p:sp>
      <p:sp>
        <p:nvSpPr>
          <p:cNvPr id="317447" name="Text Box 10"/>
          <p:cNvSpPr txBox="1">
            <a:spLocks noChangeArrowheads="1"/>
          </p:cNvSpPr>
          <p:nvPr/>
        </p:nvSpPr>
        <p:spPr bwMode="auto">
          <a:xfrm>
            <a:off x="2333625" y="2344738"/>
            <a:ext cx="14652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/>
              <a:t>Hypersensitive</a:t>
            </a:r>
            <a:br>
              <a:rPr lang="en-US" sz="1600" b="1"/>
            </a:br>
            <a:r>
              <a:rPr lang="en-US" sz="1600" b="1"/>
              <a:t>response</a:t>
            </a:r>
          </a:p>
        </p:txBody>
      </p:sp>
      <p:sp>
        <p:nvSpPr>
          <p:cNvPr id="317448" name="Text Box 11"/>
          <p:cNvSpPr txBox="1">
            <a:spLocks noChangeArrowheads="1"/>
          </p:cNvSpPr>
          <p:nvPr/>
        </p:nvSpPr>
        <p:spPr bwMode="auto">
          <a:xfrm>
            <a:off x="6229350" y="2324100"/>
            <a:ext cx="12287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/>
              <a:t>Signal</a:t>
            </a:r>
            <a:br>
              <a:rPr lang="en-US" sz="1600" b="1"/>
            </a:br>
            <a:r>
              <a:rPr lang="en-US" sz="1600" b="1"/>
              <a:t>transduction</a:t>
            </a:r>
            <a:br>
              <a:rPr lang="en-US" sz="1600" b="1"/>
            </a:br>
            <a:r>
              <a:rPr lang="en-US" sz="1600" b="1"/>
              <a:t>pathway</a:t>
            </a:r>
          </a:p>
        </p:txBody>
      </p:sp>
      <p:sp>
        <p:nvSpPr>
          <p:cNvPr id="317449" name="Text Box 12"/>
          <p:cNvSpPr txBox="1">
            <a:spLocks noChangeArrowheads="1"/>
          </p:cNvSpPr>
          <p:nvPr/>
        </p:nvSpPr>
        <p:spPr bwMode="auto">
          <a:xfrm>
            <a:off x="6851650" y="3567113"/>
            <a:ext cx="11334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/>
              <a:t>Acquired </a:t>
            </a:r>
            <a:br>
              <a:rPr lang="en-US" sz="1600" b="1"/>
            </a:br>
            <a:r>
              <a:rPr lang="en-US" sz="1600" b="1"/>
              <a:t>resistance</a:t>
            </a:r>
          </a:p>
        </p:txBody>
      </p:sp>
      <p:sp>
        <p:nvSpPr>
          <p:cNvPr id="317450" name="Text Box 13"/>
          <p:cNvSpPr txBox="1">
            <a:spLocks noChangeArrowheads="1"/>
          </p:cNvSpPr>
          <p:nvPr/>
        </p:nvSpPr>
        <p:spPr bwMode="auto">
          <a:xfrm>
            <a:off x="1058863" y="4837113"/>
            <a:ext cx="10048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/>
              <a:t>Avirulent</a:t>
            </a:r>
            <a:br>
              <a:rPr lang="en-US" sz="1600" b="1"/>
            </a:br>
            <a:r>
              <a:rPr lang="en-US" sz="1600" b="1"/>
              <a:t>pathogen</a:t>
            </a:r>
          </a:p>
        </p:txBody>
      </p:sp>
      <p:sp>
        <p:nvSpPr>
          <p:cNvPr id="317451" name="Text Box 14"/>
          <p:cNvSpPr txBox="1">
            <a:spLocks noChangeArrowheads="1"/>
          </p:cNvSpPr>
          <p:nvPr/>
        </p:nvSpPr>
        <p:spPr bwMode="auto">
          <a:xfrm>
            <a:off x="1336675" y="2995613"/>
            <a:ext cx="28686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/>
              <a:t>Signal transduction pathway</a:t>
            </a:r>
          </a:p>
        </p:txBody>
      </p:sp>
      <p:grpSp>
        <p:nvGrpSpPr>
          <p:cNvPr id="317452" name="Group 15"/>
          <p:cNvGrpSpPr>
            <a:grpSpLocks/>
          </p:cNvGrpSpPr>
          <p:nvPr/>
        </p:nvGrpSpPr>
        <p:grpSpPr bwMode="auto">
          <a:xfrm>
            <a:off x="990600" y="2989263"/>
            <a:ext cx="319088" cy="307975"/>
            <a:chOff x="4408" y="2633"/>
            <a:chExt cx="166" cy="157"/>
          </a:xfrm>
        </p:grpSpPr>
        <p:sp>
          <p:nvSpPr>
            <p:cNvPr id="317474" name="Oval 16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7475" name="Text Box 17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17453" name="Group 18"/>
          <p:cNvGrpSpPr>
            <a:grpSpLocks/>
          </p:cNvGrpSpPr>
          <p:nvPr/>
        </p:nvGrpSpPr>
        <p:grpSpPr bwMode="auto">
          <a:xfrm>
            <a:off x="1817688" y="1395413"/>
            <a:ext cx="319087" cy="307975"/>
            <a:chOff x="4408" y="2633"/>
            <a:chExt cx="166" cy="157"/>
          </a:xfrm>
        </p:grpSpPr>
        <p:sp>
          <p:nvSpPr>
            <p:cNvPr id="317472" name="Oval 19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7473" name="Text Box 20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317454" name="Group 21"/>
          <p:cNvGrpSpPr>
            <a:grpSpLocks/>
          </p:cNvGrpSpPr>
          <p:nvPr/>
        </p:nvGrpSpPr>
        <p:grpSpPr bwMode="auto">
          <a:xfrm>
            <a:off x="1936750" y="2439988"/>
            <a:ext cx="319088" cy="307975"/>
            <a:chOff x="4408" y="2633"/>
            <a:chExt cx="166" cy="157"/>
          </a:xfrm>
        </p:grpSpPr>
        <p:sp>
          <p:nvSpPr>
            <p:cNvPr id="317470" name="Oval 22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7471" name="Text Box 23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17455" name="Group 24"/>
          <p:cNvGrpSpPr>
            <a:grpSpLocks/>
          </p:cNvGrpSpPr>
          <p:nvPr/>
        </p:nvGrpSpPr>
        <p:grpSpPr bwMode="auto">
          <a:xfrm>
            <a:off x="5018088" y="1355725"/>
            <a:ext cx="319087" cy="307975"/>
            <a:chOff x="4408" y="2633"/>
            <a:chExt cx="166" cy="157"/>
          </a:xfrm>
        </p:grpSpPr>
        <p:sp>
          <p:nvSpPr>
            <p:cNvPr id="317468" name="Oval 25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7469" name="Text Box 26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317456" name="Group 27"/>
          <p:cNvGrpSpPr>
            <a:grpSpLocks/>
          </p:cNvGrpSpPr>
          <p:nvPr/>
        </p:nvGrpSpPr>
        <p:grpSpPr bwMode="auto">
          <a:xfrm>
            <a:off x="2613025" y="4132263"/>
            <a:ext cx="319088" cy="307975"/>
            <a:chOff x="4408" y="2633"/>
            <a:chExt cx="166" cy="157"/>
          </a:xfrm>
        </p:grpSpPr>
        <p:sp>
          <p:nvSpPr>
            <p:cNvPr id="317466" name="Oval 28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7467" name="Text Box 29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17457" name="Group 30"/>
          <p:cNvGrpSpPr>
            <a:grpSpLocks/>
          </p:cNvGrpSpPr>
          <p:nvPr/>
        </p:nvGrpSpPr>
        <p:grpSpPr bwMode="auto">
          <a:xfrm>
            <a:off x="6446838" y="3509963"/>
            <a:ext cx="319087" cy="307975"/>
            <a:chOff x="4408" y="2633"/>
            <a:chExt cx="166" cy="157"/>
          </a:xfrm>
        </p:grpSpPr>
        <p:sp>
          <p:nvSpPr>
            <p:cNvPr id="317464" name="Oval 31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7465" name="Text Box 32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317458" name="Group 33"/>
          <p:cNvGrpSpPr>
            <a:grpSpLocks/>
          </p:cNvGrpSpPr>
          <p:nvPr/>
        </p:nvGrpSpPr>
        <p:grpSpPr bwMode="auto">
          <a:xfrm>
            <a:off x="7585075" y="2201863"/>
            <a:ext cx="319088" cy="307975"/>
            <a:chOff x="4408" y="2633"/>
            <a:chExt cx="166" cy="157"/>
          </a:xfrm>
        </p:grpSpPr>
        <p:sp>
          <p:nvSpPr>
            <p:cNvPr id="317462" name="Oval 34"/>
            <p:cNvSpPr>
              <a:spLocks noChangeArrowheads="1"/>
            </p:cNvSpPr>
            <p:nvPr/>
          </p:nvSpPr>
          <p:spPr bwMode="auto">
            <a:xfrm>
              <a:off x="4408" y="2633"/>
              <a:ext cx="142" cy="142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17463" name="Text Box 35"/>
            <p:cNvSpPr txBox="1">
              <a:spLocks noChangeArrowheads="1"/>
            </p:cNvSpPr>
            <p:nvPr/>
          </p:nvSpPr>
          <p:spPr bwMode="auto">
            <a:xfrm>
              <a:off x="4445" y="2644"/>
              <a:ext cx="12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317459" name="Line 39"/>
          <p:cNvSpPr>
            <a:spLocks noChangeShapeType="1"/>
          </p:cNvSpPr>
          <p:nvPr/>
        </p:nvSpPr>
        <p:spPr bwMode="auto">
          <a:xfrm>
            <a:off x="2592388" y="3770313"/>
            <a:ext cx="873125" cy="846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0" name="Line 40"/>
          <p:cNvSpPr>
            <a:spLocks noChangeShapeType="1"/>
          </p:cNvSpPr>
          <p:nvPr/>
        </p:nvSpPr>
        <p:spPr bwMode="auto">
          <a:xfrm>
            <a:off x="2155825" y="5040313"/>
            <a:ext cx="60960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39.29a</a:t>
            </a:r>
          </a:p>
        </p:txBody>
      </p:sp>
    </p:spTree>
    <p:extLst>
      <p:ext uri="{BB962C8B-B14F-4D97-AF65-F5344CB8AC3E}">
        <p14:creationId xmlns:p14="http://schemas.microsoft.com/office/powerpoint/2010/main" val="213664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39.29b</a:t>
            </a:r>
          </a:p>
        </p:txBody>
      </p:sp>
      <p:pic>
        <p:nvPicPr>
          <p:cNvPr id="319490" name="Picture 39" descr="39_29bAvirulentDefens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1846263"/>
            <a:ext cx="4071937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1" name="Text Box 8"/>
          <p:cNvSpPr txBox="1">
            <a:spLocks noChangeArrowheads="1"/>
          </p:cNvSpPr>
          <p:nvPr/>
        </p:nvSpPr>
        <p:spPr bwMode="auto">
          <a:xfrm>
            <a:off x="2547938" y="4584700"/>
            <a:ext cx="41068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Infected tobacco leaf with lesions</a:t>
            </a:r>
          </a:p>
        </p:txBody>
      </p:sp>
    </p:spTree>
    <p:extLst>
      <p:ext uri="{BB962C8B-B14F-4D97-AF65-F5344CB8AC3E}">
        <p14:creationId xmlns:p14="http://schemas.microsoft.com/office/powerpoint/2010/main" val="92770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5254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ヒラギノ角ゴ Pro W3" charset="0"/>
              </a:rPr>
              <a:t>Systemic Acquired Resistance</a:t>
            </a:r>
          </a:p>
        </p:txBody>
      </p:sp>
      <p:sp>
        <p:nvSpPr>
          <p:cNvPr id="321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7848600" cy="250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ea typeface="ヒラギノ角ゴ Pro W3" charset="0"/>
              </a:rPr>
              <a:t>Systemic acquired resistance </a:t>
            </a:r>
            <a:r>
              <a:rPr lang="en-US" sz="2800">
                <a:latin typeface="Arial" charset="0"/>
                <a:ea typeface="ヒラギノ角ゴ Pro W3" charset="0"/>
              </a:rPr>
              <a:t>causes systemic expression of defense genes and is a long-lasting response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  <a:ea typeface="ヒラギノ角ゴ Pro W3" charset="0"/>
              </a:rPr>
              <a:t>Salicylic acid </a:t>
            </a:r>
            <a:r>
              <a:rPr lang="en-US" sz="2800">
                <a:latin typeface="Arial" charset="0"/>
                <a:ea typeface="ヒラギノ角ゴ Pro W3" charset="0"/>
              </a:rPr>
              <a:t>is synthesized around the infection site and is likely the signal that triggers systemic acquired resistance</a:t>
            </a:r>
            <a:endParaRPr lang="en-US" sz="3400">
              <a:latin typeface="Arial" charset="0"/>
              <a:ea typeface="ヒラギノ角ゴ Pro W3" charset="0"/>
            </a:endParaRPr>
          </a:p>
        </p:txBody>
      </p:sp>
      <p:grpSp>
        <p:nvGrpSpPr>
          <p:cNvPr id="32153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2154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32154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39.UN02</a:t>
            </a:r>
          </a:p>
        </p:txBody>
      </p:sp>
      <p:pic>
        <p:nvPicPr>
          <p:cNvPr id="323586" name="Picture 35" descr="39_UN02SummaryC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43013"/>
            <a:ext cx="854868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7" name="Text Box 9"/>
          <p:cNvSpPr txBox="1">
            <a:spLocks noChangeArrowheads="1"/>
          </p:cNvSpPr>
          <p:nvPr/>
        </p:nvSpPr>
        <p:spPr bwMode="auto">
          <a:xfrm>
            <a:off x="1743075" y="2540000"/>
            <a:ext cx="14906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Reception</a:t>
            </a:r>
          </a:p>
        </p:txBody>
      </p:sp>
      <p:sp>
        <p:nvSpPr>
          <p:cNvPr id="323588" name="Text Box 10"/>
          <p:cNvSpPr txBox="1">
            <a:spLocks noChangeArrowheads="1"/>
          </p:cNvSpPr>
          <p:nvPr/>
        </p:nvSpPr>
        <p:spPr bwMode="auto">
          <a:xfrm>
            <a:off x="1285875" y="1489075"/>
            <a:ext cx="8683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CELL</a:t>
            </a:r>
            <a:br>
              <a:rPr lang="en-US" sz="2200" b="1"/>
            </a:br>
            <a:r>
              <a:rPr lang="en-US" sz="2200" b="1"/>
              <a:t>WALL</a:t>
            </a:r>
          </a:p>
        </p:txBody>
      </p:sp>
      <p:grpSp>
        <p:nvGrpSpPr>
          <p:cNvPr id="323589" name="Group 11"/>
          <p:cNvGrpSpPr>
            <a:grpSpLocks/>
          </p:cNvGrpSpPr>
          <p:nvPr/>
        </p:nvGrpSpPr>
        <p:grpSpPr bwMode="auto">
          <a:xfrm>
            <a:off x="3914775" y="2501900"/>
            <a:ext cx="330200" cy="330200"/>
            <a:chOff x="2367" y="1192"/>
            <a:chExt cx="208" cy="208"/>
          </a:xfrm>
        </p:grpSpPr>
        <p:sp>
          <p:nvSpPr>
            <p:cNvPr id="323608" name="Oval 12"/>
            <p:cNvSpPr>
              <a:spLocks noChangeArrowheads="1"/>
            </p:cNvSpPr>
            <p:nvPr/>
          </p:nvSpPr>
          <p:spPr bwMode="auto">
            <a:xfrm>
              <a:off x="2367" y="1192"/>
              <a:ext cx="208" cy="20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23609" name="Text Box 13"/>
            <p:cNvSpPr txBox="1">
              <a:spLocks noChangeArrowheads="1"/>
            </p:cNvSpPr>
            <p:nvPr/>
          </p:nvSpPr>
          <p:spPr bwMode="auto">
            <a:xfrm>
              <a:off x="2419" y="1205"/>
              <a:ext cx="12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23590" name="Group 14"/>
          <p:cNvGrpSpPr>
            <a:grpSpLocks/>
          </p:cNvGrpSpPr>
          <p:nvPr/>
        </p:nvGrpSpPr>
        <p:grpSpPr bwMode="auto">
          <a:xfrm>
            <a:off x="6832600" y="2495550"/>
            <a:ext cx="330200" cy="330200"/>
            <a:chOff x="1642" y="575"/>
            <a:chExt cx="208" cy="208"/>
          </a:xfrm>
        </p:grpSpPr>
        <p:sp>
          <p:nvSpPr>
            <p:cNvPr id="323606" name="Oval 15"/>
            <p:cNvSpPr>
              <a:spLocks noChangeArrowheads="1"/>
            </p:cNvSpPr>
            <p:nvPr/>
          </p:nvSpPr>
          <p:spPr bwMode="auto">
            <a:xfrm>
              <a:off x="1642" y="575"/>
              <a:ext cx="208" cy="20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23607" name="Text Box 16"/>
            <p:cNvSpPr txBox="1">
              <a:spLocks noChangeArrowheads="1"/>
            </p:cNvSpPr>
            <p:nvPr/>
          </p:nvSpPr>
          <p:spPr bwMode="auto">
            <a:xfrm>
              <a:off x="1694" y="596"/>
              <a:ext cx="12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2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3591" name="Group 17"/>
          <p:cNvGrpSpPr>
            <a:grpSpLocks/>
          </p:cNvGrpSpPr>
          <p:nvPr/>
        </p:nvGrpSpPr>
        <p:grpSpPr bwMode="auto">
          <a:xfrm>
            <a:off x="1317625" y="2495550"/>
            <a:ext cx="330200" cy="330200"/>
            <a:chOff x="1642" y="575"/>
            <a:chExt cx="208" cy="208"/>
          </a:xfrm>
        </p:grpSpPr>
        <p:sp>
          <p:nvSpPr>
            <p:cNvPr id="323604" name="Oval 18"/>
            <p:cNvSpPr>
              <a:spLocks noChangeArrowheads="1"/>
            </p:cNvSpPr>
            <p:nvPr/>
          </p:nvSpPr>
          <p:spPr bwMode="auto">
            <a:xfrm>
              <a:off x="1642" y="575"/>
              <a:ext cx="208" cy="20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23605" name="Text Box 19"/>
            <p:cNvSpPr txBox="1">
              <a:spLocks noChangeArrowheads="1"/>
            </p:cNvSpPr>
            <p:nvPr/>
          </p:nvSpPr>
          <p:spPr bwMode="auto">
            <a:xfrm>
              <a:off x="1694" y="596"/>
              <a:ext cx="12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323592" name="Text Box 20"/>
          <p:cNvSpPr txBox="1">
            <a:spLocks noChangeArrowheads="1"/>
          </p:cNvSpPr>
          <p:nvPr/>
        </p:nvSpPr>
        <p:spPr bwMode="auto">
          <a:xfrm>
            <a:off x="4314825" y="2546350"/>
            <a:ext cx="17954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Transduction</a:t>
            </a:r>
          </a:p>
        </p:txBody>
      </p:sp>
      <p:sp>
        <p:nvSpPr>
          <p:cNvPr id="323593" name="Text Box 21"/>
          <p:cNvSpPr txBox="1">
            <a:spLocks noChangeArrowheads="1"/>
          </p:cNvSpPr>
          <p:nvPr/>
        </p:nvSpPr>
        <p:spPr bwMode="auto">
          <a:xfrm>
            <a:off x="6635750" y="1481138"/>
            <a:ext cx="17954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CYTOPLASM</a:t>
            </a:r>
          </a:p>
        </p:txBody>
      </p:sp>
      <p:sp>
        <p:nvSpPr>
          <p:cNvPr id="323594" name="Text Box 22"/>
          <p:cNvSpPr txBox="1">
            <a:spLocks noChangeArrowheads="1"/>
          </p:cNvSpPr>
          <p:nvPr/>
        </p:nvSpPr>
        <p:spPr bwMode="auto">
          <a:xfrm>
            <a:off x="7231063" y="2525713"/>
            <a:ext cx="1398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Response</a:t>
            </a:r>
          </a:p>
        </p:txBody>
      </p:sp>
      <p:sp>
        <p:nvSpPr>
          <p:cNvPr id="323595" name="Text Box 23"/>
          <p:cNvSpPr txBox="1">
            <a:spLocks noChangeArrowheads="1"/>
          </p:cNvSpPr>
          <p:nvPr/>
        </p:nvSpPr>
        <p:spPr bwMode="auto">
          <a:xfrm>
            <a:off x="3570288" y="3548063"/>
            <a:ext cx="2576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Relay proteins and</a:t>
            </a:r>
          </a:p>
        </p:txBody>
      </p:sp>
      <p:sp>
        <p:nvSpPr>
          <p:cNvPr id="323596" name="Text Box 24"/>
          <p:cNvSpPr txBox="1">
            <a:spLocks noChangeArrowheads="1"/>
          </p:cNvSpPr>
          <p:nvPr/>
        </p:nvSpPr>
        <p:spPr bwMode="auto">
          <a:xfrm>
            <a:off x="3471863" y="4279900"/>
            <a:ext cx="27352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second messengers</a:t>
            </a:r>
          </a:p>
        </p:txBody>
      </p:sp>
      <p:sp>
        <p:nvSpPr>
          <p:cNvPr id="323597" name="Text Box 25"/>
          <p:cNvSpPr txBox="1">
            <a:spLocks noChangeArrowheads="1"/>
          </p:cNvSpPr>
          <p:nvPr/>
        </p:nvSpPr>
        <p:spPr bwMode="auto">
          <a:xfrm>
            <a:off x="7056438" y="3632200"/>
            <a:ext cx="1450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Activation</a:t>
            </a:r>
            <a:br>
              <a:rPr lang="en-US" sz="2200" b="1"/>
            </a:br>
            <a:r>
              <a:rPr lang="en-US" sz="2200" b="1"/>
              <a:t>of cellular</a:t>
            </a:r>
            <a:br>
              <a:rPr lang="en-US" sz="2200" b="1"/>
            </a:br>
            <a:r>
              <a:rPr lang="en-US" sz="2200" b="1"/>
              <a:t>responses</a:t>
            </a:r>
          </a:p>
        </p:txBody>
      </p:sp>
      <p:sp>
        <p:nvSpPr>
          <p:cNvPr id="323598" name="Text Box 26"/>
          <p:cNvSpPr txBox="1">
            <a:spLocks noChangeArrowheads="1"/>
          </p:cNvSpPr>
          <p:nvPr/>
        </p:nvSpPr>
        <p:spPr bwMode="auto">
          <a:xfrm>
            <a:off x="1660525" y="4887913"/>
            <a:ext cx="12668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Receptor</a:t>
            </a:r>
          </a:p>
        </p:txBody>
      </p:sp>
      <p:sp>
        <p:nvSpPr>
          <p:cNvPr id="323599" name="Text Box 27"/>
          <p:cNvSpPr txBox="1">
            <a:spLocks noChangeArrowheads="1"/>
          </p:cNvSpPr>
          <p:nvPr/>
        </p:nvSpPr>
        <p:spPr bwMode="auto">
          <a:xfrm>
            <a:off x="363538" y="3221038"/>
            <a:ext cx="194151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Hormone or</a:t>
            </a:r>
            <a:br>
              <a:rPr lang="en-US" sz="2200" b="1"/>
            </a:br>
            <a:r>
              <a:rPr lang="en-US" sz="2200" b="1"/>
              <a:t>environmental</a:t>
            </a:r>
            <a:br>
              <a:rPr lang="en-US" sz="2200" b="1"/>
            </a:br>
            <a:r>
              <a:rPr lang="en-US" sz="2200" b="1"/>
              <a:t>stimulus</a:t>
            </a:r>
          </a:p>
        </p:txBody>
      </p:sp>
      <p:sp>
        <p:nvSpPr>
          <p:cNvPr id="323600" name="Text Box 28"/>
          <p:cNvSpPr txBox="1">
            <a:spLocks noChangeArrowheads="1"/>
          </p:cNvSpPr>
          <p:nvPr/>
        </p:nvSpPr>
        <p:spPr bwMode="auto">
          <a:xfrm>
            <a:off x="3300413" y="1858963"/>
            <a:ext cx="2576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b="1"/>
              <a:t>Plasma membrane</a:t>
            </a:r>
          </a:p>
        </p:txBody>
      </p:sp>
      <p:sp>
        <p:nvSpPr>
          <p:cNvPr id="323601" name="Line 32"/>
          <p:cNvSpPr>
            <a:spLocks noChangeShapeType="1"/>
          </p:cNvSpPr>
          <p:nvPr/>
        </p:nvSpPr>
        <p:spPr bwMode="auto">
          <a:xfrm>
            <a:off x="2460625" y="1984375"/>
            <a:ext cx="78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02" name="Line 33"/>
          <p:cNvSpPr>
            <a:spLocks noChangeShapeType="1"/>
          </p:cNvSpPr>
          <p:nvPr/>
        </p:nvSpPr>
        <p:spPr bwMode="auto">
          <a:xfrm>
            <a:off x="741363" y="4114800"/>
            <a:ext cx="18415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03" name="Line 34"/>
          <p:cNvSpPr>
            <a:spLocks noChangeShapeType="1"/>
          </p:cNvSpPr>
          <p:nvPr/>
        </p:nvSpPr>
        <p:spPr bwMode="auto">
          <a:xfrm flipH="1">
            <a:off x="2195513" y="4471988"/>
            <a:ext cx="133350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39.UN03</a:t>
            </a:r>
          </a:p>
        </p:txBody>
      </p:sp>
      <p:pic>
        <p:nvPicPr>
          <p:cNvPr id="325634" name="Picture 28" descr="39_UN03SummaryC2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55600"/>
            <a:ext cx="8548687" cy="6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8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39.UN04</a:t>
            </a:r>
          </a:p>
        </p:txBody>
      </p:sp>
      <p:pic>
        <p:nvPicPr>
          <p:cNvPr id="327682" name="Picture 11" descr="39_UN04SummaryC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716088"/>
            <a:ext cx="85486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3" name="Text Box 5"/>
          <p:cNvSpPr txBox="1">
            <a:spLocks noChangeArrowheads="1"/>
          </p:cNvSpPr>
          <p:nvPr/>
        </p:nvSpPr>
        <p:spPr bwMode="auto">
          <a:xfrm>
            <a:off x="993775" y="2274888"/>
            <a:ext cx="3508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P</a:t>
            </a:r>
            <a:r>
              <a:rPr lang="en-US" sz="2100" b="1" baseline="-25000"/>
              <a:t>r</a:t>
            </a:r>
            <a:endParaRPr lang="en-US" sz="2100" b="1"/>
          </a:p>
        </p:txBody>
      </p:sp>
      <p:sp>
        <p:nvSpPr>
          <p:cNvPr id="327684" name="Text Box 6"/>
          <p:cNvSpPr txBox="1">
            <a:spLocks noChangeArrowheads="1"/>
          </p:cNvSpPr>
          <p:nvPr/>
        </p:nvSpPr>
        <p:spPr bwMode="auto">
          <a:xfrm>
            <a:off x="5418138" y="2268538"/>
            <a:ext cx="3508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P</a:t>
            </a:r>
            <a:r>
              <a:rPr lang="en-US" sz="2100" b="1" baseline="-25000"/>
              <a:t>fr</a:t>
            </a:r>
            <a:endParaRPr lang="en-US" sz="2100" b="1"/>
          </a:p>
        </p:txBody>
      </p:sp>
      <p:sp>
        <p:nvSpPr>
          <p:cNvPr id="327685" name="Text Box 7"/>
          <p:cNvSpPr txBox="1">
            <a:spLocks noChangeArrowheads="1"/>
          </p:cNvSpPr>
          <p:nvPr/>
        </p:nvSpPr>
        <p:spPr bwMode="auto">
          <a:xfrm>
            <a:off x="2759075" y="2663825"/>
            <a:ext cx="11842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Red light</a:t>
            </a:r>
          </a:p>
        </p:txBody>
      </p:sp>
      <p:sp>
        <p:nvSpPr>
          <p:cNvPr id="327686" name="Text Box 8"/>
          <p:cNvSpPr txBox="1">
            <a:spLocks noChangeArrowheads="1"/>
          </p:cNvSpPr>
          <p:nvPr/>
        </p:nvSpPr>
        <p:spPr bwMode="auto">
          <a:xfrm>
            <a:off x="2857500" y="4271963"/>
            <a:ext cx="973138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Far-red </a:t>
            </a:r>
            <a:br>
              <a:rPr lang="en-US" sz="2100" b="1"/>
            </a:br>
            <a:r>
              <a:rPr lang="en-US" sz="2100" b="1"/>
              <a:t>light</a:t>
            </a:r>
          </a:p>
        </p:txBody>
      </p:sp>
      <p:sp>
        <p:nvSpPr>
          <p:cNvPr id="327687" name="Text Box 9"/>
          <p:cNvSpPr txBox="1">
            <a:spLocks noChangeArrowheads="1"/>
          </p:cNvSpPr>
          <p:nvPr/>
        </p:nvSpPr>
        <p:spPr bwMode="auto">
          <a:xfrm>
            <a:off x="7251700" y="3411538"/>
            <a:ext cx="1422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Responses</a:t>
            </a:r>
          </a:p>
        </p:txBody>
      </p:sp>
      <p:sp>
        <p:nvSpPr>
          <p:cNvPr id="327688" name="Text Box 10"/>
          <p:cNvSpPr txBox="1">
            <a:spLocks noChangeArrowheads="1"/>
          </p:cNvSpPr>
          <p:nvPr/>
        </p:nvSpPr>
        <p:spPr bwMode="auto">
          <a:xfrm>
            <a:off x="1112838" y="1744663"/>
            <a:ext cx="51006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Photoreversible states of phytochrome:</a:t>
            </a:r>
          </a:p>
        </p:txBody>
      </p:sp>
    </p:spTree>
    <p:extLst>
      <p:ext uri="{BB962C8B-B14F-4D97-AF65-F5344CB8AC3E}">
        <p14:creationId xmlns:p14="http://schemas.microsoft.com/office/powerpoint/2010/main" val="126121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39.UN05</a:t>
            </a:r>
          </a:p>
        </p:txBody>
      </p:sp>
      <p:pic>
        <p:nvPicPr>
          <p:cNvPr id="329730" name="Picture 11" descr="39_UN05SummaryC4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65200"/>
            <a:ext cx="8548687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71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39.UN06</a:t>
            </a:r>
          </a:p>
        </p:txBody>
      </p:sp>
      <p:pic>
        <p:nvPicPr>
          <p:cNvPr id="331778" name="Picture 12" descr="39_UN06Test_Q9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50875"/>
            <a:ext cx="8548687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79" name="Text Box 5"/>
          <p:cNvSpPr txBox="1">
            <a:spLocks noChangeArrowheads="1"/>
          </p:cNvSpPr>
          <p:nvPr/>
        </p:nvSpPr>
        <p:spPr bwMode="auto">
          <a:xfrm>
            <a:off x="325438" y="2120900"/>
            <a:ext cx="1422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Wild-type</a:t>
            </a:r>
          </a:p>
        </p:txBody>
      </p:sp>
      <p:sp>
        <p:nvSpPr>
          <p:cNvPr id="331780" name="Text Box 6"/>
          <p:cNvSpPr txBox="1">
            <a:spLocks noChangeArrowheads="1"/>
          </p:cNvSpPr>
          <p:nvPr/>
        </p:nvSpPr>
        <p:spPr bwMode="auto">
          <a:xfrm>
            <a:off x="333375" y="3079750"/>
            <a:ext cx="297021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Ethylene insensitive</a:t>
            </a:r>
            <a:br>
              <a:rPr lang="en-US" b="1"/>
            </a:br>
            <a:r>
              <a:rPr lang="en-US" b="1"/>
              <a:t>(</a:t>
            </a:r>
            <a:r>
              <a:rPr lang="en-US" b="1" i="1"/>
              <a:t>ein</a:t>
            </a:r>
            <a:r>
              <a:rPr lang="en-US" b="1"/>
              <a:t>)</a:t>
            </a:r>
          </a:p>
        </p:txBody>
      </p:sp>
      <p:sp>
        <p:nvSpPr>
          <p:cNvPr id="331781" name="Text Box 7"/>
          <p:cNvSpPr txBox="1">
            <a:spLocks noChangeArrowheads="1"/>
          </p:cNvSpPr>
          <p:nvPr/>
        </p:nvSpPr>
        <p:spPr bwMode="auto">
          <a:xfrm>
            <a:off x="327025" y="4157663"/>
            <a:ext cx="29702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Ethylene </a:t>
            </a:r>
            <a:br>
              <a:rPr lang="en-US" b="1"/>
            </a:br>
            <a:r>
              <a:rPr lang="en-US" b="1"/>
              <a:t>overproducing (</a:t>
            </a:r>
            <a:r>
              <a:rPr lang="en-US" b="1" i="1"/>
              <a:t>eto</a:t>
            </a:r>
            <a:r>
              <a:rPr lang="en-US" b="1"/>
              <a:t>)</a:t>
            </a:r>
          </a:p>
        </p:txBody>
      </p:sp>
      <p:sp>
        <p:nvSpPr>
          <p:cNvPr id="331782" name="Text Box 8"/>
          <p:cNvSpPr txBox="1">
            <a:spLocks noChangeArrowheads="1"/>
          </p:cNvSpPr>
          <p:nvPr/>
        </p:nvSpPr>
        <p:spPr bwMode="auto">
          <a:xfrm>
            <a:off x="320675" y="5143500"/>
            <a:ext cx="26384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Constitutive triple </a:t>
            </a:r>
            <a:br>
              <a:rPr lang="en-US" b="1"/>
            </a:br>
            <a:r>
              <a:rPr lang="en-US" b="1"/>
              <a:t>response (</a:t>
            </a:r>
            <a:r>
              <a:rPr lang="en-US" b="1" i="1"/>
              <a:t>ctr</a:t>
            </a:r>
            <a:r>
              <a:rPr lang="en-US" b="1"/>
              <a:t>)</a:t>
            </a:r>
          </a:p>
        </p:txBody>
      </p:sp>
      <p:sp>
        <p:nvSpPr>
          <p:cNvPr id="331783" name="Text Box 9"/>
          <p:cNvSpPr txBox="1">
            <a:spLocks noChangeArrowheads="1"/>
          </p:cNvSpPr>
          <p:nvPr/>
        </p:nvSpPr>
        <p:spPr bwMode="auto">
          <a:xfrm>
            <a:off x="3713163" y="1328738"/>
            <a:ext cx="1184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Control</a:t>
            </a:r>
          </a:p>
        </p:txBody>
      </p:sp>
      <p:sp>
        <p:nvSpPr>
          <p:cNvPr id="331784" name="Text Box 10"/>
          <p:cNvSpPr txBox="1">
            <a:spLocks noChangeArrowheads="1"/>
          </p:cNvSpPr>
          <p:nvPr/>
        </p:nvSpPr>
        <p:spPr bwMode="auto">
          <a:xfrm>
            <a:off x="5414963" y="1004888"/>
            <a:ext cx="1343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b="1"/>
              <a:t>Ethylene</a:t>
            </a:r>
            <a:br>
              <a:rPr lang="en-US" b="1"/>
            </a:br>
            <a:r>
              <a:rPr lang="en-US" b="1"/>
              <a:t>added</a:t>
            </a:r>
          </a:p>
        </p:txBody>
      </p:sp>
      <p:sp>
        <p:nvSpPr>
          <p:cNvPr id="331785" name="Text Box 11"/>
          <p:cNvSpPr txBox="1">
            <a:spLocks noChangeArrowheads="1"/>
          </p:cNvSpPr>
          <p:nvPr/>
        </p:nvSpPr>
        <p:spPr bwMode="auto">
          <a:xfrm>
            <a:off x="7181850" y="681038"/>
            <a:ext cx="15017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b="1"/>
              <a:t>Ethylene</a:t>
            </a:r>
            <a:br>
              <a:rPr lang="en-US" b="1"/>
            </a:br>
            <a:r>
              <a:rPr lang="en-US" b="1"/>
              <a:t>synthesis</a:t>
            </a:r>
            <a:br>
              <a:rPr lang="en-US" b="1"/>
            </a:br>
            <a:r>
              <a:rPr lang="en-US" b="1"/>
              <a:t>inhibitor</a:t>
            </a:r>
          </a:p>
        </p:txBody>
      </p:sp>
    </p:spTree>
    <p:extLst>
      <p:ext uri="{BB962C8B-B14F-4D97-AF65-F5344CB8AC3E}">
        <p14:creationId xmlns:p14="http://schemas.microsoft.com/office/powerpoint/2010/main" val="6863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12" descr="39_UN07AnsTest_Q9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36525"/>
            <a:ext cx="68532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39.UN07</a:t>
            </a:r>
          </a:p>
        </p:txBody>
      </p:sp>
    </p:spTree>
    <p:extLst>
      <p:ext uri="{BB962C8B-B14F-4D97-AF65-F5344CB8AC3E}">
        <p14:creationId xmlns:p14="http://schemas.microsoft.com/office/powerpoint/2010/main" val="347078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581025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Concept 39.5: Plants respond to attacks by herbivores and pathogens</a:t>
            </a:r>
          </a:p>
        </p:txBody>
      </p:sp>
      <p:sp>
        <p:nvSpPr>
          <p:cNvPr id="299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89125"/>
            <a:ext cx="8534400" cy="1006475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Plants use defense systems to deter herbivory, prevent infection, and combat pathogens</a:t>
            </a:r>
          </a:p>
        </p:txBody>
      </p:sp>
      <p:grpSp>
        <p:nvGrpSpPr>
          <p:cNvPr id="29901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29901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5254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Defenses Against Herbivores</a:t>
            </a:r>
            <a:endParaRPr lang="en-US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301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  <a:ea typeface="ヒラギノ角ゴ Pro W3" charset="0"/>
              </a:rPr>
              <a:t>Herbivore, </a:t>
            </a:r>
            <a:r>
              <a:rPr lang="en-US" sz="2800" dirty="0">
                <a:latin typeface="Arial" charset="0"/>
                <a:ea typeface="ヒラギノ角ゴ Pro W3" charset="0"/>
              </a:rPr>
              <a:t>animals eating plants, is a stress that plants face in any ecosystem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ヒラギノ角ゴ Pro W3" charset="0"/>
              </a:rPr>
              <a:t>Plants counter excessive </a:t>
            </a:r>
            <a:r>
              <a:rPr lang="en-US" sz="2800" dirty="0" smtClean="0">
                <a:latin typeface="Arial" charset="0"/>
                <a:ea typeface="ヒラギノ角ゴ Pro W3" charset="0"/>
              </a:rPr>
              <a:t>herbivore </a:t>
            </a:r>
            <a:r>
              <a:rPr lang="en-US" sz="2800" dirty="0">
                <a:latin typeface="Arial" charset="0"/>
                <a:ea typeface="ヒラギノ角ゴ Pro W3" charset="0"/>
              </a:rPr>
              <a:t>with physical defenses, such as thorns and </a:t>
            </a:r>
            <a:r>
              <a:rPr lang="en-US" sz="2800" dirty="0" err="1">
                <a:latin typeface="Arial" charset="0"/>
                <a:ea typeface="ヒラギノ角ゴ Pro W3" charset="0"/>
              </a:rPr>
              <a:t>trichomes</a:t>
            </a:r>
            <a:r>
              <a:rPr lang="en-US" sz="2800" dirty="0">
                <a:latin typeface="Arial" charset="0"/>
                <a:ea typeface="ヒラギノ角ゴ Pro W3" charset="0"/>
              </a:rPr>
              <a:t>, and chemical defenses, such as distasteful or toxic compounds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ヒラギノ角ゴ Pro W3" charset="0"/>
              </a:rPr>
              <a:t>Some plants even </a:t>
            </a:r>
            <a:r>
              <a:rPr lang="ja-JP" altLang="en-US" sz="2800" dirty="0">
                <a:latin typeface="Arial" charset="0"/>
                <a:ea typeface="ヒラギノ角ゴ Pro W3" charset="0"/>
              </a:rPr>
              <a:t>“</a:t>
            </a:r>
            <a:r>
              <a:rPr lang="en-US" altLang="ja-JP" sz="2800" dirty="0">
                <a:latin typeface="Arial" charset="0"/>
                <a:ea typeface="ヒラギノ角ゴ Pro W3" charset="0"/>
              </a:rPr>
              <a:t>recruit</a:t>
            </a:r>
            <a:r>
              <a:rPr lang="ja-JP" altLang="en-US" sz="2800" dirty="0">
                <a:latin typeface="Arial" charset="0"/>
                <a:ea typeface="ヒラギノ角ゴ Pro W3" charset="0"/>
              </a:rPr>
              <a:t>”</a:t>
            </a:r>
            <a:r>
              <a:rPr lang="en-US" altLang="ja-JP" sz="2800" dirty="0">
                <a:latin typeface="Arial" charset="0"/>
                <a:ea typeface="ヒラギノ角ゴ Pro W3" charset="0"/>
              </a:rPr>
              <a:t> predatory animals that help defend against specific herbivores</a:t>
            </a:r>
            <a:endParaRPr lang="en-US" altLang="ja-JP" sz="2400" dirty="0">
              <a:latin typeface="Arial" charset="0"/>
              <a:ea typeface="ヒラギノ角ゴ Pro W3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Arial" charset="0"/>
              <a:ea typeface="ヒラギノ角ゴ Pro W3" charset="0"/>
            </a:endParaRPr>
          </a:p>
        </p:txBody>
      </p:sp>
      <p:grpSp>
        <p:nvGrpSpPr>
          <p:cNvPr id="30105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106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30106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>
                <a:latin typeface="Arial" charset="0"/>
                <a:ea typeface="ヒラギノ角ゴ Pro W3" charset="0"/>
              </a:rPr>
              <a:t>Figure 39.28</a:t>
            </a:r>
          </a:p>
        </p:txBody>
      </p:sp>
      <p:pic>
        <p:nvPicPr>
          <p:cNvPr id="303106" name="Picture 40" descr="39_28RecruitingWasp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88988"/>
            <a:ext cx="8548687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07" name="Text Box 6"/>
          <p:cNvSpPr txBox="1">
            <a:spLocks noChangeArrowheads="1"/>
          </p:cNvSpPr>
          <p:nvPr/>
        </p:nvSpPr>
        <p:spPr bwMode="auto">
          <a:xfrm>
            <a:off x="1052513" y="3595688"/>
            <a:ext cx="1409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Wounding</a:t>
            </a:r>
          </a:p>
        </p:txBody>
      </p:sp>
      <p:sp>
        <p:nvSpPr>
          <p:cNvPr id="303108" name="Text Box 21"/>
          <p:cNvSpPr txBox="1">
            <a:spLocks noChangeArrowheads="1"/>
          </p:cNvSpPr>
          <p:nvPr/>
        </p:nvSpPr>
        <p:spPr bwMode="auto">
          <a:xfrm>
            <a:off x="1363663" y="4832350"/>
            <a:ext cx="254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Signal transduction</a:t>
            </a:r>
            <a:br>
              <a:rPr lang="en-US" sz="2100" b="1"/>
            </a:br>
            <a:r>
              <a:rPr lang="en-US" sz="2100" b="1"/>
              <a:t>pathway</a:t>
            </a:r>
          </a:p>
        </p:txBody>
      </p:sp>
      <p:sp>
        <p:nvSpPr>
          <p:cNvPr id="303109" name="Text Box 22"/>
          <p:cNvSpPr txBox="1">
            <a:spLocks noChangeArrowheads="1"/>
          </p:cNvSpPr>
          <p:nvPr/>
        </p:nvSpPr>
        <p:spPr bwMode="auto">
          <a:xfrm>
            <a:off x="3201988" y="3602038"/>
            <a:ext cx="12112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Chemical</a:t>
            </a:r>
            <a:br>
              <a:rPr lang="en-US" sz="2100" b="1"/>
            </a:br>
            <a:r>
              <a:rPr lang="en-US" sz="2100" b="1"/>
              <a:t>in saliva</a:t>
            </a:r>
          </a:p>
        </p:txBody>
      </p:sp>
      <p:sp>
        <p:nvSpPr>
          <p:cNvPr id="303110" name="Text Box 23"/>
          <p:cNvSpPr txBox="1">
            <a:spLocks noChangeArrowheads="1"/>
          </p:cNvSpPr>
          <p:nvPr/>
        </p:nvSpPr>
        <p:spPr bwMode="auto">
          <a:xfrm>
            <a:off x="5476875" y="3271838"/>
            <a:ext cx="144938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Synthesis</a:t>
            </a:r>
            <a:br>
              <a:rPr lang="en-US" sz="2100" b="1"/>
            </a:br>
            <a:r>
              <a:rPr lang="en-US" sz="2100" b="1"/>
              <a:t>and release</a:t>
            </a:r>
            <a:br>
              <a:rPr lang="en-US" sz="2100" b="1"/>
            </a:br>
            <a:r>
              <a:rPr lang="en-US" sz="2100" b="1"/>
              <a:t>of volatile</a:t>
            </a:r>
            <a:br>
              <a:rPr lang="en-US" sz="2100" b="1"/>
            </a:br>
            <a:r>
              <a:rPr lang="en-US" sz="2100" b="1"/>
              <a:t>attractants</a:t>
            </a:r>
          </a:p>
        </p:txBody>
      </p:sp>
      <p:sp>
        <p:nvSpPr>
          <p:cNvPr id="303111" name="Text Box 24"/>
          <p:cNvSpPr txBox="1">
            <a:spLocks noChangeArrowheads="1"/>
          </p:cNvSpPr>
          <p:nvPr/>
        </p:nvSpPr>
        <p:spPr bwMode="auto">
          <a:xfrm>
            <a:off x="6391275" y="1009650"/>
            <a:ext cx="22955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Recruitment of</a:t>
            </a:r>
            <a:br>
              <a:rPr lang="en-US" sz="2100" b="1"/>
            </a:br>
            <a:r>
              <a:rPr lang="en-US" sz="2100" b="1"/>
              <a:t>parasitoid wasps</a:t>
            </a:r>
            <a:br>
              <a:rPr lang="en-US" sz="2100" b="1"/>
            </a:br>
            <a:r>
              <a:rPr lang="en-US" sz="2100" b="1"/>
              <a:t>that lay their eggs</a:t>
            </a:r>
            <a:br>
              <a:rPr lang="en-US" sz="2100" b="1"/>
            </a:br>
            <a:r>
              <a:rPr lang="en-US" sz="2100" b="1"/>
              <a:t>within caterpillars</a:t>
            </a:r>
          </a:p>
        </p:txBody>
      </p:sp>
      <p:grpSp>
        <p:nvGrpSpPr>
          <p:cNvPr id="303112" name="Group 27"/>
          <p:cNvGrpSpPr>
            <a:grpSpLocks/>
          </p:cNvGrpSpPr>
          <p:nvPr/>
        </p:nvGrpSpPr>
        <p:grpSpPr bwMode="auto">
          <a:xfrm>
            <a:off x="965200" y="4802188"/>
            <a:ext cx="317500" cy="323850"/>
            <a:chOff x="2766" y="3600"/>
            <a:chExt cx="200" cy="204"/>
          </a:xfrm>
        </p:grpSpPr>
        <p:sp>
          <p:nvSpPr>
            <p:cNvPr id="303125" name="Oval 25"/>
            <p:cNvSpPr>
              <a:spLocks noChangeArrowheads="1"/>
            </p:cNvSpPr>
            <p:nvPr/>
          </p:nvSpPr>
          <p:spPr bwMode="auto">
            <a:xfrm>
              <a:off x="2766" y="3600"/>
              <a:ext cx="200" cy="200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03126" name="Text Box 26"/>
            <p:cNvSpPr txBox="1">
              <a:spLocks noChangeArrowheads="1"/>
            </p:cNvSpPr>
            <p:nvPr/>
          </p:nvSpPr>
          <p:spPr bwMode="auto">
            <a:xfrm>
              <a:off x="2817" y="3613"/>
              <a:ext cx="14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1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03113" name="Group 28"/>
          <p:cNvGrpSpPr>
            <a:grpSpLocks/>
          </p:cNvGrpSpPr>
          <p:nvPr/>
        </p:nvGrpSpPr>
        <p:grpSpPr bwMode="auto">
          <a:xfrm>
            <a:off x="666750" y="3578225"/>
            <a:ext cx="317500" cy="323850"/>
            <a:chOff x="2766" y="3600"/>
            <a:chExt cx="200" cy="204"/>
          </a:xfrm>
        </p:grpSpPr>
        <p:sp>
          <p:nvSpPr>
            <p:cNvPr id="303123" name="Oval 29"/>
            <p:cNvSpPr>
              <a:spLocks noChangeArrowheads="1"/>
            </p:cNvSpPr>
            <p:nvPr/>
          </p:nvSpPr>
          <p:spPr bwMode="auto">
            <a:xfrm>
              <a:off x="2766" y="3600"/>
              <a:ext cx="200" cy="200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03124" name="Text Box 30"/>
            <p:cNvSpPr txBox="1">
              <a:spLocks noChangeArrowheads="1"/>
            </p:cNvSpPr>
            <p:nvPr/>
          </p:nvSpPr>
          <p:spPr bwMode="auto">
            <a:xfrm>
              <a:off x="2817" y="3613"/>
              <a:ext cx="14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1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03114" name="Group 31"/>
          <p:cNvGrpSpPr>
            <a:grpSpLocks/>
          </p:cNvGrpSpPr>
          <p:nvPr/>
        </p:nvGrpSpPr>
        <p:grpSpPr bwMode="auto">
          <a:xfrm>
            <a:off x="2824163" y="3578225"/>
            <a:ext cx="317500" cy="323850"/>
            <a:chOff x="2766" y="3600"/>
            <a:chExt cx="200" cy="204"/>
          </a:xfrm>
        </p:grpSpPr>
        <p:sp>
          <p:nvSpPr>
            <p:cNvPr id="303121" name="Oval 32"/>
            <p:cNvSpPr>
              <a:spLocks noChangeArrowheads="1"/>
            </p:cNvSpPr>
            <p:nvPr/>
          </p:nvSpPr>
          <p:spPr bwMode="auto">
            <a:xfrm>
              <a:off x="2766" y="3600"/>
              <a:ext cx="200" cy="200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03122" name="Text Box 33"/>
            <p:cNvSpPr txBox="1">
              <a:spLocks noChangeArrowheads="1"/>
            </p:cNvSpPr>
            <p:nvPr/>
          </p:nvSpPr>
          <p:spPr bwMode="auto">
            <a:xfrm>
              <a:off x="2817" y="3613"/>
              <a:ext cx="14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1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03115" name="Group 34"/>
          <p:cNvGrpSpPr>
            <a:grpSpLocks/>
          </p:cNvGrpSpPr>
          <p:nvPr/>
        </p:nvGrpSpPr>
        <p:grpSpPr bwMode="auto">
          <a:xfrm>
            <a:off x="5086350" y="3248025"/>
            <a:ext cx="317500" cy="323850"/>
            <a:chOff x="2766" y="3600"/>
            <a:chExt cx="200" cy="204"/>
          </a:xfrm>
        </p:grpSpPr>
        <p:sp>
          <p:nvSpPr>
            <p:cNvPr id="303119" name="Oval 35"/>
            <p:cNvSpPr>
              <a:spLocks noChangeArrowheads="1"/>
            </p:cNvSpPr>
            <p:nvPr/>
          </p:nvSpPr>
          <p:spPr bwMode="auto">
            <a:xfrm>
              <a:off x="2766" y="3600"/>
              <a:ext cx="200" cy="200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03120" name="Text Box 36"/>
            <p:cNvSpPr txBox="1">
              <a:spLocks noChangeArrowheads="1"/>
            </p:cNvSpPr>
            <p:nvPr/>
          </p:nvSpPr>
          <p:spPr bwMode="auto">
            <a:xfrm>
              <a:off x="2817" y="3613"/>
              <a:ext cx="14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1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03116" name="Group 37"/>
          <p:cNvGrpSpPr>
            <a:grpSpLocks/>
          </p:cNvGrpSpPr>
          <p:nvPr/>
        </p:nvGrpSpPr>
        <p:grpSpPr bwMode="auto">
          <a:xfrm>
            <a:off x="5999163" y="971550"/>
            <a:ext cx="317500" cy="323850"/>
            <a:chOff x="2766" y="3600"/>
            <a:chExt cx="200" cy="204"/>
          </a:xfrm>
        </p:grpSpPr>
        <p:sp>
          <p:nvSpPr>
            <p:cNvPr id="303117" name="Oval 38"/>
            <p:cNvSpPr>
              <a:spLocks noChangeArrowheads="1"/>
            </p:cNvSpPr>
            <p:nvPr/>
          </p:nvSpPr>
          <p:spPr bwMode="auto">
            <a:xfrm>
              <a:off x="2766" y="3600"/>
              <a:ext cx="200" cy="200"/>
            </a:xfrm>
            <a:prstGeom prst="ellipse">
              <a:avLst/>
            </a:prstGeom>
            <a:solidFill>
              <a:srgbClr val="02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" charset="0"/>
              </a:endParaRPr>
            </a:p>
          </p:txBody>
        </p:sp>
        <p:sp>
          <p:nvSpPr>
            <p:cNvPr id="303118" name="Text Box 39"/>
            <p:cNvSpPr txBox="1">
              <a:spLocks noChangeArrowheads="1"/>
            </p:cNvSpPr>
            <p:nvPr/>
          </p:nvSpPr>
          <p:spPr bwMode="auto">
            <a:xfrm>
              <a:off x="2817" y="3613"/>
              <a:ext cx="14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1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62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2075"/>
            <a:ext cx="8305800" cy="267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Plants damaged by insects can release volatile chemicals to warn other plants of the same species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>
                <a:latin typeface="Arial" charset="0"/>
                <a:ea typeface="ヒラギノ角ゴ Pro W3" charset="0"/>
              </a:rPr>
              <a:t>Arabidopsis</a:t>
            </a:r>
            <a:r>
              <a:rPr lang="en-US" sz="2800">
                <a:latin typeface="Arial" charset="0"/>
                <a:ea typeface="ヒラギノ角ゴ Pro W3" charset="0"/>
              </a:rPr>
              <a:t> can be genetically engineered to produce volatile components that attract predatory mites</a:t>
            </a:r>
          </a:p>
        </p:txBody>
      </p:sp>
      <p:grpSp>
        <p:nvGrpSpPr>
          <p:cNvPr id="305154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515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15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305155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" y="515938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imes New Roman" charset="0"/>
                <a:ea typeface="ヒラギノ角ゴ Pro W3" charset="0"/>
              </a:rPr>
              <a:t>Defenses Against Pathogens</a:t>
            </a:r>
            <a:endParaRPr lang="en-US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  <p:sp>
        <p:nvSpPr>
          <p:cNvPr id="307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5888"/>
            <a:ext cx="8153400" cy="37195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A plant</a:t>
            </a:r>
            <a:r>
              <a:rPr lang="ja-JP" altLang="en-US" sz="2800">
                <a:latin typeface="Arial" charset="0"/>
                <a:ea typeface="ヒラギノ角ゴ Pro W3" charset="0"/>
              </a:rPr>
              <a:t>’</a:t>
            </a:r>
            <a:r>
              <a:rPr lang="en-US" altLang="ja-JP" sz="2800">
                <a:latin typeface="Arial" charset="0"/>
                <a:ea typeface="ヒラギノ角ゴ Pro W3" charset="0"/>
              </a:rPr>
              <a:t>s first line of defense against infection is the barrier presented by the epidermis and periderm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If a pathogen penetrates the dermal tissue, the second line of defense is a chemical attack that kills the pathogen and prevents its spread</a:t>
            </a:r>
          </a:p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This second defense system is enhanced by the inherited ability to recognize certain pathogens</a:t>
            </a:r>
          </a:p>
        </p:txBody>
      </p:sp>
      <p:grpSp>
        <p:nvGrpSpPr>
          <p:cNvPr id="30720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720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0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30720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4938"/>
            <a:ext cx="8534400" cy="1738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A </a:t>
            </a:r>
            <a:r>
              <a:rPr lang="en-US" sz="2800" b="1">
                <a:latin typeface="Arial" charset="0"/>
                <a:ea typeface="ヒラギノ角ゴ Pro W3" charset="0"/>
              </a:rPr>
              <a:t>virulent </a:t>
            </a:r>
            <a:r>
              <a:rPr lang="en-US" sz="2800">
                <a:latin typeface="Arial" charset="0"/>
                <a:ea typeface="ヒラギノ角ゴ Pro W3" charset="0"/>
              </a:rPr>
              <a:t>pathogen is one that a plant has little specific defense against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An </a:t>
            </a:r>
            <a:r>
              <a:rPr lang="en-US" sz="2800" b="1">
                <a:latin typeface="Arial" charset="0"/>
                <a:ea typeface="ヒラギノ角ゴ Pro W3" charset="0"/>
              </a:rPr>
              <a:t>avirulent </a:t>
            </a:r>
            <a:r>
              <a:rPr lang="en-US" sz="2800">
                <a:latin typeface="Arial" charset="0"/>
                <a:ea typeface="ヒラギノ角ゴ Pro W3" charset="0"/>
              </a:rPr>
              <a:t>pathogen is one that may harm but does not kill the host plant</a:t>
            </a:r>
            <a:endParaRPr lang="en-US" sz="3400">
              <a:latin typeface="Arial" charset="0"/>
              <a:ea typeface="ヒラギノ角ゴ Pro W3" charset="0"/>
            </a:endParaRPr>
          </a:p>
        </p:txBody>
      </p:sp>
      <p:grpSp>
        <p:nvGrpSpPr>
          <p:cNvPr id="309250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9253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309251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2" name="Rectangle 7"/>
          <p:cNvSpPr>
            <a:spLocks noGrp="1" noChangeArrowheads="1"/>
          </p:cNvSpPr>
          <p:nvPr>
            <p:ph type="title"/>
          </p:nvPr>
        </p:nvSpPr>
        <p:spPr>
          <a:xfrm>
            <a:off x="133350" y="515938"/>
            <a:ext cx="8534400" cy="503237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ヒラギノ角ゴ Pro W3" charset="0"/>
              </a:rPr>
              <a:t>Host-Pathogen Coevolution</a:t>
            </a:r>
            <a:endParaRPr lang="en-US">
              <a:solidFill>
                <a:schemeClr val="tx1"/>
              </a:solidFill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9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4938"/>
            <a:ext cx="8077200" cy="42529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2800" b="1">
                <a:latin typeface="Arial" charset="0"/>
                <a:ea typeface="ヒラギノ角ゴ Pro W3" charset="0"/>
              </a:rPr>
              <a:t>Gene-for-gene recognition </a:t>
            </a:r>
            <a:r>
              <a:rPr lang="en-US" sz="2800">
                <a:latin typeface="Arial" charset="0"/>
                <a:ea typeface="ヒラギノ角ゴ Pro W3" charset="0"/>
              </a:rPr>
              <a:t>involves recognition of elicitor molecules by the protein products of specific plant disease resistance (</a:t>
            </a:r>
            <a:r>
              <a:rPr lang="en-US" sz="2800" i="1">
                <a:latin typeface="Arial" charset="0"/>
                <a:ea typeface="ヒラギノ角ゴ Pro W3" charset="0"/>
              </a:rPr>
              <a:t>R</a:t>
            </a:r>
            <a:r>
              <a:rPr lang="en-US" sz="2800">
                <a:latin typeface="Arial" charset="0"/>
                <a:ea typeface="ヒラギノ角ゴ Pro W3" charset="0"/>
              </a:rPr>
              <a:t>) genes</a:t>
            </a:r>
          </a:p>
          <a:p>
            <a:pPr eaLnBrk="1" hangingPunct="1">
              <a:lnSpc>
                <a:spcPct val="95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An R protein recognizes a corresponding molecule made by the pathogen</a:t>
            </a:r>
            <a:r>
              <a:rPr lang="ja-JP" altLang="en-US" sz="2800">
                <a:latin typeface="Arial" charset="0"/>
                <a:ea typeface="ヒラギノ角ゴ Pro W3" charset="0"/>
              </a:rPr>
              <a:t>’</a:t>
            </a:r>
            <a:r>
              <a:rPr lang="en-US" altLang="ja-JP" sz="2800">
                <a:latin typeface="Arial" charset="0"/>
                <a:ea typeface="ヒラギノ角ゴ Pro W3" charset="0"/>
              </a:rPr>
              <a:t>s </a:t>
            </a:r>
            <a:r>
              <a:rPr lang="en-US" altLang="ja-JP" sz="2800" i="1">
                <a:latin typeface="Arial" charset="0"/>
                <a:ea typeface="ヒラギノ角ゴ Pro W3" charset="0"/>
              </a:rPr>
              <a:t>Avr </a:t>
            </a:r>
            <a:r>
              <a:rPr lang="en-US" altLang="ja-JP" sz="2800">
                <a:latin typeface="Arial" charset="0"/>
                <a:ea typeface="ヒラギノ角ゴ Pro W3" charset="0"/>
              </a:rPr>
              <a:t>gene</a:t>
            </a:r>
          </a:p>
          <a:p>
            <a:pPr eaLnBrk="1" hangingPunct="1">
              <a:lnSpc>
                <a:spcPct val="95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R proteins activate plant defenses by triggering signal transduction pathways</a:t>
            </a:r>
          </a:p>
          <a:p>
            <a:pPr eaLnBrk="1" hangingPunct="1">
              <a:lnSpc>
                <a:spcPct val="95000"/>
              </a:lnSpc>
            </a:pPr>
            <a:r>
              <a:rPr lang="en-US" sz="2800">
                <a:latin typeface="Arial" charset="0"/>
                <a:ea typeface="ヒラギノ角ゴ Pro W3" charset="0"/>
              </a:rPr>
              <a:t>These defenses include the hypersensitive response and systemic acquired resistance</a:t>
            </a:r>
            <a:endParaRPr lang="en-US" sz="3000">
              <a:latin typeface="Arial" charset="0"/>
              <a:ea typeface="ヒラギノ角ゴ Pro W3" charset="0"/>
            </a:endParaRPr>
          </a:p>
        </p:txBody>
      </p:sp>
      <p:grpSp>
        <p:nvGrpSpPr>
          <p:cNvPr id="311298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1130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31129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" y="525463"/>
            <a:ext cx="8534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latin typeface="Times New Roman" charset="0"/>
                <a:ea typeface="ヒラギノ角ゴ Pro W3" charset="0"/>
              </a:rPr>
              <a:t>The Hypersensitive Response</a:t>
            </a:r>
          </a:p>
        </p:txBody>
      </p:sp>
      <p:sp>
        <p:nvSpPr>
          <p:cNvPr id="313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8077200" cy="3265487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ヒラギノ角ゴ Pro W3" charset="0"/>
              </a:rPr>
              <a:t>The </a:t>
            </a:r>
            <a:r>
              <a:rPr lang="en-US" sz="2800" b="1">
                <a:latin typeface="Arial" charset="0"/>
                <a:ea typeface="ヒラギノ角ゴ Pro W3" charset="0"/>
              </a:rPr>
              <a:t>hypersensitive response</a:t>
            </a:r>
            <a:endParaRPr lang="en-US" sz="3400" b="1">
              <a:latin typeface="Arial" charset="0"/>
              <a:ea typeface="ヒラギノ角ゴ Pro W3" charset="0"/>
            </a:endParaRPr>
          </a:p>
          <a:p>
            <a:pPr marL="973138" lvl="1" indent="-288925" eaLnBrk="1" hangingPunct="1"/>
            <a:r>
              <a:rPr lang="en-US" sz="2600">
                <a:latin typeface="Arial" charset="0"/>
                <a:ea typeface="ヒラギノ角ゴ Pro W3" charset="0"/>
              </a:rPr>
              <a:t>Causes cell and tissue death near the infection site</a:t>
            </a:r>
          </a:p>
          <a:p>
            <a:pPr marL="973138" lvl="1" indent="-288925" eaLnBrk="1" hangingPunct="1"/>
            <a:r>
              <a:rPr lang="en-US" sz="2600">
                <a:latin typeface="Arial" charset="0"/>
                <a:ea typeface="ヒラギノ角ゴ Pro W3" charset="0"/>
              </a:rPr>
              <a:t>Induces production of phytoalexins and PR proteins, which attack the pathogen</a:t>
            </a:r>
          </a:p>
          <a:p>
            <a:pPr marL="973138" lvl="1" indent="-288925" eaLnBrk="1" hangingPunct="1"/>
            <a:r>
              <a:rPr lang="en-US" sz="2600">
                <a:latin typeface="Arial" charset="0"/>
                <a:ea typeface="ヒラギノ角ゴ Pro W3" charset="0"/>
              </a:rPr>
              <a:t>Stimulates changes in the cell wall that confine the pathogen</a:t>
            </a:r>
          </a:p>
        </p:txBody>
      </p:sp>
      <p:grpSp>
        <p:nvGrpSpPr>
          <p:cNvPr id="31334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1334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charset="0"/>
                  <a:cs typeface="Times New Roman" charset="0"/>
                </a:rPr>
                <a:t>© 2011 Pearson Education, Inc.</a:t>
              </a:r>
            </a:p>
          </p:txBody>
        </p:sp>
      </p:grpSp>
      <p:sp>
        <p:nvSpPr>
          <p:cNvPr id="31334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11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668</Words>
  <Application>Microsoft Macintosh PowerPoint</Application>
  <PresentationFormat>On-screen Show (4:3)</PresentationFormat>
  <Paragraphs>146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Concept 39.5: Plants respond to attacks by herbivores and pathogens</vt:lpstr>
      <vt:lpstr>Defenses Against Herbivores</vt:lpstr>
      <vt:lpstr>Figure 39.28</vt:lpstr>
      <vt:lpstr>PowerPoint Presentation</vt:lpstr>
      <vt:lpstr>Defenses Against Pathogens</vt:lpstr>
      <vt:lpstr>Host-Pathogen Coevolution</vt:lpstr>
      <vt:lpstr>PowerPoint Presentation</vt:lpstr>
      <vt:lpstr>The Hypersensitive Response</vt:lpstr>
      <vt:lpstr>Figure 39.29</vt:lpstr>
      <vt:lpstr>Figure 39.29a</vt:lpstr>
      <vt:lpstr>Figure 39.29b</vt:lpstr>
      <vt:lpstr>Systemic Acquired Resistance</vt:lpstr>
      <vt:lpstr>Figure 39.UN02</vt:lpstr>
      <vt:lpstr>Figure 39.UN03</vt:lpstr>
      <vt:lpstr>Figure 39.UN04</vt:lpstr>
      <vt:lpstr>Figure 39.UN05</vt:lpstr>
      <vt:lpstr>Figure 39.UN06</vt:lpstr>
      <vt:lpstr>Figure 39.UN07</vt:lpstr>
    </vt:vector>
  </TitlesOfParts>
  <Company>ECC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n</dc:creator>
  <cp:lastModifiedBy>m n</cp:lastModifiedBy>
  <cp:revision>1</cp:revision>
  <dcterms:created xsi:type="dcterms:W3CDTF">2013-08-17T21:21:55Z</dcterms:created>
  <dcterms:modified xsi:type="dcterms:W3CDTF">2013-08-17T21:24:00Z</dcterms:modified>
</cp:coreProperties>
</file>