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002F-7077-AF44-A0D8-2E58191AE4C9}" type="datetimeFigureOut">
              <a:rPr lang="en-US" smtClean="0"/>
              <a:t>8/16/13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4F9B-52EC-CA4D-AFF0-CDFBEB2CF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79353C-B340-044C-909B-92F4E34EA88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21F4935-D20A-4246-881E-901DF36B0C2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B9C5D5-11B6-4640-A3FF-B116B8A5B5C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39.7 Inquiry: What causes polar movement of auxin from shoot tip to base?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F1D87D-5F08-5444-A18A-210E8F8721F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39.7 Inquiry: What causes polar movement of auxin from shoot tip to base?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005C47B-2342-F549-8433-C7FDC40764F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39.7 Inquiry: What causes polar movement of auxin from shoot tip to base?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141E6B-AAB5-7A4C-9BBE-E9051788E5C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0EDC2F-D3B1-E941-BD41-BC26A1823D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39.8 Cell elongation in response to auxin: the acid growth hypothesis.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D7C9B88-AC97-F046-B60B-AB0536389C8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39.8 Cell elongation in response to auxin: the acid growth hypothesis.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2106F37-A3E1-A743-86E7-95D369F6DDD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39.8 Cell elongation in response to auxin: the acid growth hypothesis.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6D90BBC-0FBC-D049-B7A2-8A05F506B67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63FF5F4-27B2-994D-ABC8-147FBE66BB3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9EE1A06-1A6A-D54A-83D1-57ADECC4C1F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B64309F-54CC-B34F-B8CB-0C15F89EC88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3597F82-34BA-AF4E-81C6-4C87908CD92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EE05D19-91B8-EE4F-95C9-69881EFFAAD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4A120BF-220D-E447-A725-D4FC45EB009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E2F9E26-2C8D-C543-80C0-487DD66256D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39.9 Apical dominance.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CC15F3A-A607-8347-9F74-B66392A7594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39.9 Apical dominance.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CE6362B-4A3C-AA4D-AEDF-4E02A92C1AF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39.9 Apical dominance.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1511677-8B61-A340-941F-B1F05861408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39.9 Apical dominance.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1B1D9C-B696-7F46-BF52-31899E34C3D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7A88F7A-4A51-FA45-8B2C-2A58246B155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030F32A-9A42-4040-8C7B-B70FEAE3CE3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4AFF073-ED8B-C44F-918D-01382F0A887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07643B0-6BE1-0249-B7BC-8B3FACAABEF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39.10 Effects of gibberellins on stem elongation and fruit growth.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8BBCBE9-9CB5-0A49-92B5-3926E1258C0F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39.10 Effects of gibberellins on stem elongation and fruit growth.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834CD18-07C2-0F46-B952-3D273475CC0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5FF6A0-0176-7140-BB13-3AEA03F6C0D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39.10 Effects of gibberellins on stem elongation and fruit growth.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5C6AE73-2855-3444-AA0F-63FC929C6BD3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4A3EAFF-F1DE-3F42-A442-8951ED35F36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39.11 Mobilization of nutrients by gibberellins during the germination of grain seeds such as barley.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412E605-ADE1-7A40-B8D1-FC7B7051A78C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A9E77A8-116E-FC4E-B869-B10542CA4ED7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98133F2-4C34-614F-B148-DE1116351FC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ECC3DF5-AE1C-5546-8A5E-C7ED7941795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39.5 Inquiry: What part of a grass coleoptile senses light, and how is the signal transmitted?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260F916-6455-F74C-980E-BAC1BFA33322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39.12 Precocious germination of wild-type mangrove and mutant maize seeds.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2689BCD-F27C-4741-9951-D63C691E40E2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39.12 Precocious germination of wild-type mangrove and mutant maize seeds.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0B55312-8235-BD49-86A1-1034E723AC87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39.12 Precocious germination of wild-type mangrove and mutant maize seeds.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DFAF0DB-15C8-3A46-AEC8-2E96777A3EEE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8C2F0FA-6C77-3643-865C-DF59DEA5E328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CE06638-EF62-BC4E-990A-ABBD7F63A148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812749D-30C2-E44F-BD13-4440FCD41C04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105DFCB-E7D6-8141-8564-CCEEBD9D3B19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39.13 The ethylene-induced triple response.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A0E0B0A-6A33-0942-BF61-B12F58E9AEB9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BB0386A-BCBB-5E42-A889-1904028C5C6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39.14 Ethylene triple-response </a:t>
            </a:r>
            <a:r>
              <a:rPr lang="en-US" i="1">
                <a:latin typeface="Times New Roman" charset="0"/>
                <a:ea typeface="ヒラギノ角ゴ Pro W3" charset="0"/>
              </a:rPr>
              <a:t>Arabidopsis</a:t>
            </a:r>
            <a:r>
              <a:rPr lang="en-US">
                <a:latin typeface="Times New Roman" charset="0"/>
                <a:ea typeface="ヒラギノ角ゴ Pro W3" charset="0"/>
              </a:rPr>
              <a:t> mutants.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F0931C4-2BF6-5845-985E-BA42AA33BCA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44D86FD-C2B8-EF4E-9411-35CD73B8082A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39.14 Ethylene triple-response </a:t>
            </a:r>
            <a:r>
              <a:rPr lang="en-US" i="1">
                <a:latin typeface="Times New Roman" charset="0"/>
                <a:ea typeface="ヒラギノ角ゴ Pro W3" charset="0"/>
              </a:rPr>
              <a:t>Arabidopsis</a:t>
            </a:r>
            <a:r>
              <a:rPr lang="en-US">
                <a:latin typeface="Times New Roman" charset="0"/>
                <a:ea typeface="ヒラギノ角ゴ Pro W3" charset="0"/>
              </a:rPr>
              <a:t> mutants.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1329A23-6396-AB44-B8C4-EF0882D4E95A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39.14 Ethylene triple-response </a:t>
            </a:r>
            <a:r>
              <a:rPr lang="en-US" i="1">
                <a:latin typeface="Times New Roman" charset="0"/>
                <a:ea typeface="ヒラギノ角ゴ Pro W3" charset="0"/>
              </a:rPr>
              <a:t>Arabidopsis</a:t>
            </a:r>
            <a:r>
              <a:rPr lang="en-US">
                <a:latin typeface="Times New Roman" charset="0"/>
                <a:ea typeface="ヒラギノ角ゴ Pro W3" charset="0"/>
              </a:rPr>
              <a:t> mutants.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47FE5FD-2134-9844-BE9A-CCE881378FE7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128BEE1-0885-F244-8417-673BE15CC71C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12B8E2E-5665-AD41-9FC6-CB2671714DD9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39.15 Abscission of a maple leaf.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2CF1B3E-C4B0-1F4D-A5B4-30570C99C2E2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39.15 Abscission of a maple leaf.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C5E0FE8-6018-A842-9E6E-C3A0A1FA510E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A51FB0D-3044-CD44-B958-04A72B97FD8B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20A4529-E114-C642-9121-7582A4D4B79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4EDC91A-A2A6-924C-A3F0-6DAC19CE43C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39.6 Inquiry: Does asymmetrical distribution of a growth-promoting chemical cause a coleoptile to grow toward the light?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3632272-D1AB-2A4D-98AD-986325B0A19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0B771E8-01B9-334B-AE95-53346D946C6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Table 39.1 Overview of Plant Hormones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F31C-952A-3449-96A2-5A46BE96997D}" type="datetimeFigureOut">
              <a:rPr lang="en-US" smtClean="0"/>
              <a:t>8/16/13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F923-CD0D-FB42-AA2C-757AC42B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39_05Phototropism_SV.mp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866775"/>
            <a:ext cx="8158162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Concept 39.2: Plant hormones help coordinate growth, development, and responses to stimuli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70150"/>
            <a:ext cx="7924800" cy="1492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Plant </a:t>
            </a:r>
            <a:r>
              <a:rPr lang="en-US" sz="2800" b="1">
                <a:latin typeface="Arial" charset="0"/>
                <a:ea typeface="ヒラギノ角ゴ Pro W3" charset="0"/>
              </a:rPr>
              <a:t>hormones </a:t>
            </a:r>
            <a:r>
              <a:rPr lang="en-US" sz="2800">
                <a:latin typeface="Arial" charset="0"/>
                <a:ea typeface="ヒラギノ角ゴ Pro W3" charset="0"/>
              </a:rPr>
              <a:t>are chemical signals that modify or control one or more specific physiological processes within a plant</a:t>
            </a: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Auxin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229600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 term </a:t>
            </a:r>
            <a:r>
              <a:rPr lang="en-US" sz="2800" b="1">
                <a:latin typeface="Arial" charset="0"/>
                <a:ea typeface="ヒラギノ角ゴ Pro W3" charset="0"/>
              </a:rPr>
              <a:t>auxin </a:t>
            </a:r>
            <a:r>
              <a:rPr lang="en-US" sz="2800">
                <a:latin typeface="Arial" charset="0"/>
                <a:ea typeface="ヒラギノ角ゴ Pro W3" charset="0"/>
              </a:rPr>
              <a:t>refers to any chemical that promotes elongation of coleoptiles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Indoleacetic acid (IAA) is a common auxin in plants; in this lecture the term </a:t>
            </a:r>
            <a:r>
              <a:rPr lang="en-US" sz="2800" i="1">
                <a:latin typeface="Arial" charset="0"/>
                <a:ea typeface="ヒラギノ角ゴ Pro W3" charset="0"/>
              </a:rPr>
              <a:t>auxin</a:t>
            </a:r>
            <a:r>
              <a:rPr lang="en-US" sz="2800">
                <a:latin typeface="Arial" charset="0"/>
                <a:ea typeface="ヒラギノ角ゴ Pro W3" charset="0"/>
              </a:rPr>
              <a:t> refers specifically to IAA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Auxin is produced in shoot tips and is transported down the 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Auxin transporter proteins move the hormone from the basal end of one cell into the apical end of the neighboring cell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39.7</a:t>
            </a:r>
          </a:p>
        </p:txBody>
      </p:sp>
      <p:pic>
        <p:nvPicPr>
          <p:cNvPr id="71682" name="Picture 47" descr="39_07_InqAuxinMovem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11238"/>
            <a:ext cx="638968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433513" y="3074988"/>
            <a:ext cx="1173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Epidermis</a:t>
            </a:r>
          </a:p>
        </p:txBody>
      </p:sp>
      <p:sp>
        <p:nvSpPr>
          <p:cNvPr id="71684" name="Text Box 11"/>
          <p:cNvSpPr txBox="1">
            <a:spLocks noChangeArrowheads="1"/>
          </p:cNvSpPr>
          <p:nvPr/>
        </p:nvSpPr>
        <p:spPr bwMode="auto">
          <a:xfrm>
            <a:off x="1427163" y="3571875"/>
            <a:ext cx="788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Cortex</a:t>
            </a:r>
          </a:p>
        </p:txBody>
      </p:sp>
      <p:sp>
        <p:nvSpPr>
          <p:cNvPr id="71685" name="Text Box 12"/>
          <p:cNvSpPr txBox="1">
            <a:spLocks noChangeArrowheads="1"/>
          </p:cNvSpPr>
          <p:nvPr/>
        </p:nvSpPr>
        <p:spPr bwMode="auto">
          <a:xfrm>
            <a:off x="1427163" y="4062413"/>
            <a:ext cx="8953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Phloem</a:t>
            </a:r>
          </a:p>
        </p:txBody>
      </p:sp>
      <p:sp>
        <p:nvSpPr>
          <p:cNvPr id="71686" name="Text Box 13"/>
          <p:cNvSpPr txBox="1">
            <a:spLocks noChangeArrowheads="1"/>
          </p:cNvSpPr>
          <p:nvPr/>
        </p:nvSpPr>
        <p:spPr bwMode="auto">
          <a:xfrm>
            <a:off x="1433513" y="4570413"/>
            <a:ext cx="696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Xylem</a:t>
            </a:r>
          </a:p>
        </p:txBody>
      </p:sp>
      <p:sp>
        <p:nvSpPr>
          <p:cNvPr id="71687" name="Text Box 14"/>
          <p:cNvSpPr txBox="1">
            <a:spLocks noChangeArrowheads="1"/>
          </p:cNvSpPr>
          <p:nvPr/>
        </p:nvSpPr>
        <p:spPr bwMode="auto">
          <a:xfrm>
            <a:off x="1427163" y="5067300"/>
            <a:ext cx="458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Pith</a:t>
            </a:r>
          </a:p>
        </p:txBody>
      </p: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1400175" y="1019175"/>
            <a:ext cx="1066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B11C27"/>
                </a:solidFill>
              </a:rPr>
              <a:t>RESULTS</a:t>
            </a:r>
          </a:p>
        </p:txBody>
      </p:sp>
      <p:sp>
        <p:nvSpPr>
          <p:cNvPr id="71689" name="Text Box 16"/>
          <p:cNvSpPr txBox="1">
            <a:spLocks noChangeArrowheads="1"/>
          </p:cNvSpPr>
          <p:nvPr/>
        </p:nvSpPr>
        <p:spPr bwMode="auto">
          <a:xfrm>
            <a:off x="2578100" y="2433638"/>
            <a:ext cx="788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100 </a:t>
            </a:r>
            <a:r>
              <a:rPr lang="en-US" sz="1800" b="1">
                <a:sym typeface="Symbol" charset="0"/>
              </a:rPr>
              <a:t></a:t>
            </a:r>
            <a:r>
              <a:rPr lang="en-US" sz="1800" b="1"/>
              <a:t>m</a:t>
            </a:r>
          </a:p>
        </p:txBody>
      </p:sp>
      <p:sp>
        <p:nvSpPr>
          <p:cNvPr id="71690" name="Text Box 17"/>
          <p:cNvSpPr txBox="1">
            <a:spLocks noChangeArrowheads="1"/>
          </p:cNvSpPr>
          <p:nvPr/>
        </p:nvSpPr>
        <p:spPr bwMode="auto">
          <a:xfrm>
            <a:off x="6883400" y="4556125"/>
            <a:ext cx="788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25 </a:t>
            </a:r>
            <a:r>
              <a:rPr lang="en-US" sz="1800" b="1">
                <a:sym typeface="Symbol" charset="0"/>
              </a:rPr>
              <a:t></a:t>
            </a:r>
            <a:r>
              <a:rPr lang="en-US" sz="1800" b="1"/>
              <a:t>m</a:t>
            </a:r>
          </a:p>
        </p:txBody>
      </p:sp>
      <p:sp>
        <p:nvSpPr>
          <p:cNvPr id="71691" name="Text Box 18"/>
          <p:cNvSpPr txBox="1">
            <a:spLocks noChangeArrowheads="1"/>
          </p:cNvSpPr>
          <p:nvPr/>
        </p:nvSpPr>
        <p:spPr bwMode="auto">
          <a:xfrm>
            <a:off x="4410075" y="1608138"/>
            <a:ext cx="72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Cell 1</a:t>
            </a:r>
          </a:p>
        </p:txBody>
      </p:sp>
      <p:sp>
        <p:nvSpPr>
          <p:cNvPr id="71692" name="Text Box 19"/>
          <p:cNvSpPr txBox="1">
            <a:spLocks noChangeArrowheads="1"/>
          </p:cNvSpPr>
          <p:nvPr/>
        </p:nvSpPr>
        <p:spPr bwMode="auto">
          <a:xfrm>
            <a:off x="4403725" y="2514600"/>
            <a:ext cx="72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Cell 2</a:t>
            </a:r>
          </a:p>
        </p:txBody>
      </p:sp>
      <p:sp>
        <p:nvSpPr>
          <p:cNvPr id="71693" name="Text Box 20"/>
          <p:cNvSpPr txBox="1">
            <a:spLocks noChangeArrowheads="1"/>
          </p:cNvSpPr>
          <p:nvPr/>
        </p:nvSpPr>
        <p:spPr bwMode="auto">
          <a:xfrm>
            <a:off x="6097588" y="4843463"/>
            <a:ext cx="1133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Basal end</a:t>
            </a:r>
            <a:br>
              <a:rPr lang="en-US" sz="1800" b="1"/>
            </a:br>
            <a:r>
              <a:rPr lang="en-US" sz="1800" b="1"/>
              <a:t>of cell</a:t>
            </a:r>
          </a:p>
        </p:txBody>
      </p:sp>
      <p:sp>
        <p:nvSpPr>
          <p:cNvPr id="71694" name="Line 21"/>
          <p:cNvSpPr>
            <a:spLocks noChangeShapeType="1"/>
          </p:cNvSpPr>
          <p:nvPr/>
        </p:nvSpPr>
        <p:spPr bwMode="auto">
          <a:xfrm>
            <a:off x="6746875" y="4392613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22"/>
          <p:cNvSpPr>
            <a:spLocks noChangeShapeType="1"/>
          </p:cNvSpPr>
          <p:nvPr/>
        </p:nvSpPr>
        <p:spPr bwMode="auto">
          <a:xfrm>
            <a:off x="7712075" y="4392613"/>
            <a:ext cx="0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23"/>
          <p:cNvSpPr>
            <a:spLocks noChangeShapeType="1"/>
          </p:cNvSpPr>
          <p:nvPr/>
        </p:nvSpPr>
        <p:spPr bwMode="auto">
          <a:xfrm>
            <a:off x="6745288" y="4497388"/>
            <a:ext cx="966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4"/>
          <p:cNvSpPr>
            <a:spLocks noChangeShapeType="1"/>
          </p:cNvSpPr>
          <p:nvPr/>
        </p:nvSpPr>
        <p:spPr bwMode="auto">
          <a:xfrm>
            <a:off x="2671763" y="2698750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5"/>
          <p:cNvSpPr>
            <a:spLocks noChangeShapeType="1"/>
          </p:cNvSpPr>
          <p:nvPr/>
        </p:nvSpPr>
        <p:spPr bwMode="auto">
          <a:xfrm>
            <a:off x="3306763" y="2698750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7"/>
          <p:cNvSpPr>
            <a:spLocks noChangeShapeType="1"/>
          </p:cNvSpPr>
          <p:nvPr/>
        </p:nvSpPr>
        <p:spPr bwMode="auto">
          <a:xfrm>
            <a:off x="2679700" y="2790825"/>
            <a:ext cx="627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AutoShape 29"/>
          <p:cNvSpPr>
            <a:spLocks/>
          </p:cNvSpPr>
          <p:nvPr/>
        </p:nvSpPr>
        <p:spPr bwMode="auto">
          <a:xfrm>
            <a:off x="5029200" y="1257300"/>
            <a:ext cx="336550" cy="901700"/>
          </a:xfrm>
          <a:prstGeom prst="leftBrace">
            <a:avLst>
              <a:gd name="adj1" fmla="val 2232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71701" name="AutoShape 30"/>
          <p:cNvSpPr>
            <a:spLocks/>
          </p:cNvSpPr>
          <p:nvPr/>
        </p:nvSpPr>
        <p:spPr bwMode="auto">
          <a:xfrm>
            <a:off x="5048250" y="2149475"/>
            <a:ext cx="296863" cy="1893888"/>
          </a:xfrm>
          <a:prstGeom prst="leftBrace">
            <a:avLst>
              <a:gd name="adj1" fmla="val 53164"/>
              <a:gd name="adj2" fmla="val 2413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71702" name="Line 31"/>
          <p:cNvSpPr>
            <a:spLocks noChangeShapeType="1"/>
          </p:cNvSpPr>
          <p:nvPr/>
        </p:nvSpPr>
        <p:spPr bwMode="auto">
          <a:xfrm>
            <a:off x="2579688" y="3201988"/>
            <a:ext cx="211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32"/>
          <p:cNvSpPr>
            <a:spLocks noChangeShapeType="1"/>
          </p:cNvSpPr>
          <p:nvPr/>
        </p:nvSpPr>
        <p:spPr bwMode="auto">
          <a:xfrm>
            <a:off x="2566988" y="3200400"/>
            <a:ext cx="22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33"/>
          <p:cNvSpPr>
            <a:spLocks noChangeShapeType="1"/>
          </p:cNvSpPr>
          <p:nvPr/>
        </p:nvSpPr>
        <p:spPr bwMode="auto">
          <a:xfrm flipV="1">
            <a:off x="2243138" y="3665538"/>
            <a:ext cx="781050" cy="190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34"/>
          <p:cNvSpPr>
            <a:spLocks noChangeShapeType="1"/>
          </p:cNvSpPr>
          <p:nvPr/>
        </p:nvSpPr>
        <p:spPr bwMode="auto">
          <a:xfrm flipV="1">
            <a:off x="2224088" y="3663950"/>
            <a:ext cx="7937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35"/>
          <p:cNvSpPr>
            <a:spLocks noChangeShapeType="1"/>
          </p:cNvSpPr>
          <p:nvPr/>
        </p:nvSpPr>
        <p:spPr bwMode="auto">
          <a:xfrm flipV="1">
            <a:off x="2316163" y="4181475"/>
            <a:ext cx="1416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Line 36"/>
          <p:cNvSpPr>
            <a:spLocks noChangeShapeType="1"/>
          </p:cNvSpPr>
          <p:nvPr/>
        </p:nvSpPr>
        <p:spPr bwMode="auto">
          <a:xfrm flipV="1">
            <a:off x="2297113" y="4179888"/>
            <a:ext cx="14271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Line 37"/>
          <p:cNvSpPr>
            <a:spLocks noChangeShapeType="1"/>
          </p:cNvSpPr>
          <p:nvPr/>
        </p:nvSpPr>
        <p:spPr bwMode="auto">
          <a:xfrm flipV="1">
            <a:off x="2157413" y="4683125"/>
            <a:ext cx="2036762" cy="142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38"/>
          <p:cNvSpPr>
            <a:spLocks noChangeShapeType="1"/>
          </p:cNvSpPr>
          <p:nvPr/>
        </p:nvSpPr>
        <p:spPr bwMode="auto">
          <a:xfrm flipV="1">
            <a:off x="2138363" y="4683125"/>
            <a:ext cx="2047875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39"/>
          <p:cNvSpPr>
            <a:spLocks noChangeShapeType="1"/>
          </p:cNvSpPr>
          <p:nvPr/>
        </p:nvSpPr>
        <p:spPr bwMode="auto">
          <a:xfrm flipV="1">
            <a:off x="1946275" y="5186363"/>
            <a:ext cx="2976563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40"/>
          <p:cNvSpPr>
            <a:spLocks noChangeShapeType="1"/>
          </p:cNvSpPr>
          <p:nvPr/>
        </p:nvSpPr>
        <p:spPr bwMode="auto">
          <a:xfrm flipV="1">
            <a:off x="1927225" y="5191125"/>
            <a:ext cx="29749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41"/>
          <p:cNvSpPr>
            <a:spLocks noChangeShapeType="1"/>
          </p:cNvSpPr>
          <p:nvPr/>
        </p:nvSpPr>
        <p:spPr bwMode="auto">
          <a:xfrm flipV="1">
            <a:off x="5305425" y="2143125"/>
            <a:ext cx="781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Line 42"/>
          <p:cNvSpPr>
            <a:spLocks noChangeShapeType="1"/>
          </p:cNvSpPr>
          <p:nvPr/>
        </p:nvSpPr>
        <p:spPr bwMode="auto">
          <a:xfrm flipV="1">
            <a:off x="5286375" y="2141538"/>
            <a:ext cx="8001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Line 43"/>
          <p:cNvSpPr>
            <a:spLocks noChangeShapeType="1"/>
          </p:cNvSpPr>
          <p:nvPr/>
        </p:nvSpPr>
        <p:spPr bwMode="auto">
          <a:xfrm flipV="1">
            <a:off x="5332413" y="4030663"/>
            <a:ext cx="781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Line 44"/>
          <p:cNvSpPr>
            <a:spLocks noChangeShapeType="1"/>
          </p:cNvSpPr>
          <p:nvPr/>
        </p:nvSpPr>
        <p:spPr bwMode="auto">
          <a:xfrm flipV="1">
            <a:off x="5307013" y="4035425"/>
            <a:ext cx="8191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Line 45"/>
          <p:cNvSpPr>
            <a:spLocks noChangeShapeType="1"/>
          </p:cNvSpPr>
          <p:nvPr/>
        </p:nvSpPr>
        <p:spPr bwMode="auto">
          <a:xfrm>
            <a:off x="6203950" y="3849688"/>
            <a:ext cx="212725" cy="9540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Line 46"/>
          <p:cNvSpPr>
            <a:spLocks noChangeShapeType="1"/>
          </p:cNvSpPr>
          <p:nvPr/>
        </p:nvSpPr>
        <p:spPr bwMode="auto">
          <a:xfrm>
            <a:off x="6203950" y="3841750"/>
            <a:ext cx="211138" cy="979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39.7a</a:t>
            </a:r>
          </a:p>
        </p:txBody>
      </p:sp>
      <p:pic>
        <p:nvPicPr>
          <p:cNvPr id="73730" name="Picture 40" descr="39_07aInqAuxinMovem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703388"/>
            <a:ext cx="37560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744788" y="2386013"/>
            <a:ext cx="1173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Epidermis</a:t>
            </a: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2738438" y="2882900"/>
            <a:ext cx="788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Cortex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2738438" y="3373438"/>
            <a:ext cx="8953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Phloem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2744788" y="3881438"/>
            <a:ext cx="696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Xylem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2738438" y="4378325"/>
            <a:ext cx="458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Pith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3889375" y="1744663"/>
            <a:ext cx="788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100 </a:t>
            </a:r>
            <a:r>
              <a:rPr lang="en-US" sz="1800" b="1">
                <a:sym typeface="Symbol" charset="0"/>
              </a:rPr>
              <a:t></a:t>
            </a:r>
            <a:r>
              <a:rPr lang="en-US" sz="1800" b="1"/>
              <a:t>m</a:t>
            </a:r>
          </a:p>
        </p:txBody>
      </p:sp>
      <p:sp>
        <p:nvSpPr>
          <p:cNvPr id="73737" name="Line 18"/>
          <p:cNvSpPr>
            <a:spLocks noChangeShapeType="1"/>
          </p:cNvSpPr>
          <p:nvPr/>
        </p:nvSpPr>
        <p:spPr bwMode="auto">
          <a:xfrm>
            <a:off x="3983038" y="2009775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9"/>
          <p:cNvSpPr>
            <a:spLocks noChangeShapeType="1"/>
          </p:cNvSpPr>
          <p:nvPr/>
        </p:nvSpPr>
        <p:spPr bwMode="auto">
          <a:xfrm>
            <a:off x="4618038" y="2009775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20"/>
          <p:cNvSpPr>
            <a:spLocks noChangeShapeType="1"/>
          </p:cNvSpPr>
          <p:nvPr/>
        </p:nvSpPr>
        <p:spPr bwMode="auto">
          <a:xfrm>
            <a:off x="3990975" y="2101850"/>
            <a:ext cx="627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23"/>
          <p:cNvSpPr>
            <a:spLocks noChangeShapeType="1"/>
          </p:cNvSpPr>
          <p:nvPr/>
        </p:nvSpPr>
        <p:spPr bwMode="auto">
          <a:xfrm>
            <a:off x="3890963" y="2513013"/>
            <a:ext cx="211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24"/>
          <p:cNvSpPr>
            <a:spLocks noChangeShapeType="1"/>
          </p:cNvSpPr>
          <p:nvPr/>
        </p:nvSpPr>
        <p:spPr bwMode="auto">
          <a:xfrm>
            <a:off x="3878263" y="2511425"/>
            <a:ext cx="22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25"/>
          <p:cNvSpPr>
            <a:spLocks noChangeShapeType="1"/>
          </p:cNvSpPr>
          <p:nvPr/>
        </p:nvSpPr>
        <p:spPr bwMode="auto">
          <a:xfrm flipV="1">
            <a:off x="3554413" y="2976563"/>
            <a:ext cx="781050" cy="190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26"/>
          <p:cNvSpPr>
            <a:spLocks noChangeShapeType="1"/>
          </p:cNvSpPr>
          <p:nvPr/>
        </p:nvSpPr>
        <p:spPr bwMode="auto">
          <a:xfrm flipV="1">
            <a:off x="3535363" y="2974975"/>
            <a:ext cx="7937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Line 27"/>
          <p:cNvSpPr>
            <a:spLocks noChangeShapeType="1"/>
          </p:cNvSpPr>
          <p:nvPr/>
        </p:nvSpPr>
        <p:spPr bwMode="auto">
          <a:xfrm flipV="1">
            <a:off x="3627438" y="3492500"/>
            <a:ext cx="1416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28"/>
          <p:cNvSpPr>
            <a:spLocks noChangeShapeType="1"/>
          </p:cNvSpPr>
          <p:nvPr/>
        </p:nvSpPr>
        <p:spPr bwMode="auto">
          <a:xfrm flipV="1">
            <a:off x="3608388" y="3490913"/>
            <a:ext cx="14271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29"/>
          <p:cNvSpPr>
            <a:spLocks noChangeShapeType="1"/>
          </p:cNvSpPr>
          <p:nvPr/>
        </p:nvSpPr>
        <p:spPr bwMode="auto">
          <a:xfrm flipV="1">
            <a:off x="3468688" y="3994150"/>
            <a:ext cx="2036762" cy="142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Line 30"/>
          <p:cNvSpPr>
            <a:spLocks noChangeShapeType="1"/>
          </p:cNvSpPr>
          <p:nvPr/>
        </p:nvSpPr>
        <p:spPr bwMode="auto">
          <a:xfrm flipV="1">
            <a:off x="3449638" y="3994150"/>
            <a:ext cx="2047875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31"/>
          <p:cNvSpPr>
            <a:spLocks noChangeShapeType="1"/>
          </p:cNvSpPr>
          <p:nvPr/>
        </p:nvSpPr>
        <p:spPr bwMode="auto">
          <a:xfrm flipV="1">
            <a:off x="3257550" y="4497388"/>
            <a:ext cx="2976563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Line 32"/>
          <p:cNvSpPr>
            <a:spLocks noChangeShapeType="1"/>
          </p:cNvSpPr>
          <p:nvPr/>
        </p:nvSpPr>
        <p:spPr bwMode="auto">
          <a:xfrm flipV="1">
            <a:off x="3238500" y="4502150"/>
            <a:ext cx="29749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39.7b</a:t>
            </a:r>
          </a:p>
        </p:txBody>
      </p:sp>
      <p:pic>
        <p:nvPicPr>
          <p:cNvPr id="75778" name="Picture 40" descr="39_07bInqAuxinMovem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279525"/>
            <a:ext cx="34083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11"/>
          <p:cNvSpPr txBox="1">
            <a:spLocks noChangeArrowheads="1"/>
          </p:cNvSpPr>
          <p:nvPr/>
        </p:nvSpPr>
        <p:spPr bwMode="auto">
          <a:xfrm>
            <a:off x="5389563" y="4662488"/>
            <a:ext cx="788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25 </a:t>
            </a:r>
            <a:r>
              <a:rPr lang="en-US" sz="1800" b="1">
                <a:sym typeface="Symbol" charset="0"/>
              </a:rPr>
              <a:t></a:t>
            </a:r>
            <a:r>
              <a:rPr lang="en-US" sz="1800" b="1"/>
              <a:t>m</a:t>
            </a:r>
          </a:p>
        </p:txBody>
      </p:sp>
      <p:sp>
        <p:nvSpPr>
          <p:cNvPr id="75780" name="Text Box 12"/>
          <p:cNvSpPr txBox="1">
            <a:spLocks noChangeArrowheads="1"/>
          </p:cNvSpPr>
          <p:nvPr/>
        </p:nvSpPr>
        <p:spPr bwMode="auto">
          <a:xfrm>
            <a:off x="2916238" y="1714500"/>
            <a:ext cx="72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Cell 1</a:t>
            </a: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2909888" y="2620963"/>
            <a:ext cx="723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Cell 2</a:t>
            </a:r>
          </a:p>
        </p:txBody>
      </p:sp>
      <p:sp>
        <p:nvSpPr>
          <p:cNvPr id="75782" name="Text Box 14"/>
          <p:cNvSpPr txBox="1">
            <a:spLocks noChangeArrowheads="1"/>
          </p:cNvSpPr>
          <p:nvPr/>
        </p:nvSpPr>
        <p:spPr bwMode="auto">
          <a:xfrm>
            <a:off x="4603750" y="4949825"/>
            <a:ext cx="1133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Basal end</a:t>
            </a:r>
            <a:br>
              <a:rPr lang="en-US" sz="1800" b="1"/>
            </a:br>
            <a:r>
              <a:rPr lang="en-US" sz="1800" b="1"/>
              <a:t>of cell</a:t>
            </a:r>
          </a:p>
        </p:txBody>
      </p:sp>
      <p:sp>
        <p:nvSpPr>
          <p:cNvPr id="75783" name="Line 15"/>
          <p:cNvSpPr>
            <a:spLocks noChangeShapeType="1"/>
          </p:cNvSpPr>
          <p:nvPr/>
        </p:nvSpPr>
        <p:spPr bwMode="auto">
          <a:xfrm>
            <a:off x="5253038" y="4498975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16"/>
          <p:cNvSpPr>
            <a:spLocks noChangeShapeType="1"/>
          </p:cNvSpPr>
          <p:nvPr/>
        </p:nvSpPr>
        <p:spPr bwMode="auto">
          <a:xfrm>
            <a:off x="6218238" y="4498975"/>
            <a:ext cx="0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7"/>
          <p:cNvSpPr>
            <a:spLocks noChangeShapeType="1"/>
          </p:cNvSpPr>
          <p:nvPr/>
        </p:nvSpPr>
        <p:spPr bwMode="auto">
          <a:xfrm>
            <a:off x="5251450" y="4603750"/>
            <a:ext cx="966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AutoShape 21"/>
          <p:cNvSpPr>
            <a:spLocks/>
          </p:cNvSpPr>
          <p:nvPr/>
        </p:nvSpPr>
        <p:spPr bwMode="auto">
          <a:xfrm>
            <a:off x="3535363" y="1363663"/>
            <a:ext cx="336550" cy="901700"/>
          </a:xfrm>
          <a:prstGeom prst="leftBrace">
            <a:avLst>
              <a:gd name="adj1" fmla="val 2232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75787" name="AutoShape 22"/>
          <p:cNvSpPr>
            <a:spLocks/>
          </p:cNvSpPr>
          <p:nvPr/>
        </p:nvSpPr>
        <p:spPr bwMode="auto">
          <a:xfrm>
            <a:off x="3554413" y="2255838"/>
            <a:ext cx="296862" cy="1893887"/>
          </a:xfrm>
          <a:prstGeom prst="leftBrace">
            <a:avLst>
              <a:gd name="adj1" fmla="val 53164"/>
              <a:gd name="adj2" fmla="val 2413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75788" name="Line 33"/>
          <p:cNvSpPr>
            <a:spLocks noChangeShapeType="1"/>
          </p:cNvSpPr>
          <p:nvPr/>
        </p:nvSpPr>
        <p:spPr bwMode="auto">
          <a:xfrm flipV="1">
            <a:off x="3811588" y="2249488"/>
            <a:ext cx="781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34"/>
          <p:cNvSpPr>
            <a:spLocks noChangeShapeType="1"/>
          </p:cNvSpPr>
          <p:nvPr/>
        </p:nvSpPr>
        <p:spPr bwMode="auto">
          <a:xfrm flipV="1">
            <a:off x="3792538" y="2247900"/>
            <a:ext cx="8001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35"/>
          <p:cNvSpPr>
            <a:spLocks noChangeShapeType="1"/>
          </p:cNvSpPr>
          <p:nvPr/>
        </p:nvSpPr>
        <p:spPr bwMode="auto">
          <a:xfrm flipV="1">
            <a:off x="3838575" y="4137025"/>
            <a:ext cx="78105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36"/>
          <p:cNvSpPr>
            <a:spLocks noChangeShapeType="1"/>
          </p:cNvSpPr>
          <p:nvPr/>
        </p:nvSpPr>
        <p:spPr bwMode="auto">
          <a:xfrm flipV="1">
            <a:off x="3813175" y="4141788"/>
            <a:ext cx="8191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37"/>
          <p:cNvSpPr>
            <a:spLocks noChangeShapeType="1"/>
          </p:cNvSpPr>
          <p:nvPr/>
        </p:nvSpPr>
        <p:spPr bwMode="auto">
          <a:xfrm>
            <a:off x="4710113" y="3956050"/>
            <a:ext cx="212725" cy="9540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38"/>
          <p:cNvSpPr>
            <a:spLocks noChangeShapeType="1"/>
          </p:cNvSpPr>
          <p:nvPr/>
        </p:nvSpPr>
        <p:spPr bwMode="auto">
          <a:xfrm>
            <a:off x="4710113" y="3948113"/>
            <a:ext cx="211137" cy="979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8153400" cy="405765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The Role of Auxin in Cell Elongation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According to the acid growth hypothesis, auxin stimulates proton pumps in the plasma membrane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 proton pumps lower the pH in the cell wall, activating </a:t>
            </a:r>
            <a:r>
              <a:rPr lang="en-US" sz="2800" b="1">
                <a:latin typeface="Arial" charset="0"/>
                <a:ea typeface="ヒラギノ角ゴ Pro W3" charset="0"/>
              </a:rPr>
              <a:t>expansins</a:t>
            </a:r>
            <a:r>
              <a:rPr lang="en-US" sz="2800">
                <a:latin typeface="Arial" charset="0"/>
                <a:ea typeface="ヒラギノ角ゴ Pro W3" charset="0"/>
              </a:rPr>
              <a:t>, enzymes that loosen the wall</a:t>
            </a:r>
            <a:r>
              <a:rPr lang="ja-JP" altLang="en-US" sz="2800">
                <a:latin typeface="Arial" charset="0"/>
                <a:ea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</a:rPr>
              <a:t>s fabric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With the cellulose loosened, the cell can elongate</a:t>
            </a:r>
          </a:p>
        </p:txBody>
      </p:sp>
      <p:grpSp>
        <p:nvGrpSpPr>
          <p:cNvPr id="77826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39.8</a:t>
            </a:r>
          </a:p>
        </p:txBody>
      </p:sp>
      <p:pic>
        <p:nvPicPr>
          <p:cNvPr id="79874" name="Picture 54" descr="39_08_AcidGrowthHypo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334963" y="735013"/>
            <a:ext cx="1663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Cross-linking</a:t>
            </a:r>
            <a:br>
              <a:rPr lang="en-US" sz="1600" b="1"/>
            </a:br>
            <a:r>
              <a:rPr lang="en-US" sz="1600" b="1"/>
              <a:t>polysaccharides</a:t>
            </a:r>
          </a:p>
        </p:txBody>
      </p:sp>
      <p:sp>
        <p:nvSpPr>
          <p:cNvPr id="79876" name="Text Box 20"/>
          <p:cNvSpPr txBox="1">
            <a:spLocks noChangeArrowheads="1"/>
          </p:cNvSpPr>
          <p:nvPr/>
        </p:nvSpPr>
        <p:spPr bwMode="auto">
          <a:xfrm>
            <a:off x="2338388" y="741363"/>
            <a:ext cx="1889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Cell wall–loosening</a:t>
            </a:r>
            <a:br>
              <a:rPr lang="en-US" sz="1600" b="1"/>
            </a:br>
            <a:r>
              <a:rPr lang="en-US" sz="1600" b="1"/>
              <a:t>enzymes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328613" y="1827213"/>
            <a:ext cx="1016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Cellulose</a:t>
            </a:r>
            <a:br>
              <a:rPr lang="en-US" sz="1600" b="1"/>
            </a:br>
            <a:r>
              <a:rPr lang="en-US" sz="1600" b="1"/>
              <a:t>microfibril</a:t>
            </a:r>
          </a:p>
        </p:txBody>
      </p:sp>
      <p:sp>
        <p:nvSpPr>
          <p:cNvPr id="79878" name="Text Box 22"/>
          <p:cNvSpPr txBox="1">
            <a:spLocks noChangeArrowheads="1"/>
          </p:cNvSpPr>
          <p:nvPr/>
        </p:nvSpPr>
        <p:spPr bwMode="auto">
          <a:xfrm>
            <a:off x="4765675" y="920750"/>
            <a:ext cx="923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Expansin</a:t>
            </a:r>
          </a:p>
        </p:txBody>
      </p:sp>
      <p:sp>
        <p:nvSpPr>
          <p:cNvPr id="79879" name="Text Box 23"/>
          <p:cNvSpPr txBox="1">
            <a:spLocks noChangeArrowheads="1"/>
          </p:cNvSpPr>
          <p:nvPr/>
        </p:nvSpPr>
        <p:spPr bwMode="auto">
          <a:xfrm>
            <a:off x="4899025" y="1409700"/>
            <a:ext cx="12017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CELL WALL</a:t>
            </a:r>
          </a:p>
        </p:txBody>
      </p:sp>
      <p:sp>
        <p:nvSpPr>
          <p:cNvPr id="79880" name="Text Box 24"/>
          <p:cNvSpPr txBox="1">
            <a:spLocks noChangeArrowheads="1"/>
          </p:cNvSpPr>
          <p:nvPr/>
        </p:nvSpPr>
        <p:spPr bwMode="auto">
          <a:xfrm>
            <a:off x="4105275" y="5102225"/>
            <a:ext cx="18494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Plasma membrane</a:t>
            </a:r>
          </a:p>
        </p:txBody>
      </p:sp>
      <p:sp>
        <p:nvSpPr>
          <p:cNvPr id="79881" name="Text Box 25"/>
          <p:cNvSpPr txBox="1">
            <a:spLocks noChangeArrowheads="1"/>
          </p:cNvSpPr>
          <p:nvPr/>
        </p:nvSpPr>
        <p:spPr bwMode="auto">
          <a:xfrm>
            <a:off x="4713288" y="5618163"/>
            <a:ext cx="13081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79882" name="Text Box 26"/>
          <p:cNvSpPr txBox="1">
            <a:spLocks noChangeArrowheads="1"/>
          </p:cNvSpPr>
          <p:nvPr/>
        </p:nvSpPr>
        <p:spPr bwMode="auto">
          <a:xfrm>
            <a:off x="6473825" y="2959100"/>
            <a:ext cx="1016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Plasma</a:t>
            </a:r>
            <a:br>
              <a:rPr lang="en-US" sz="1600" b="1"/>
            </a:br>
            <a:r>
              <a:rPr lang="en-US" sz="1600" b="1"/>
              <a:t>membrane</a:t>
            </a:r>
          </a:p>
        </p:txBody>
      </p:sp>
      <p:sp>
        <p:nvSpPr>
          <p:cNvPr id="79883" name="Text Box 27"/>
          <p:cNvSpPr txBox="1">
            <a:spLocks noChangeArrowheads="1"/>
          </p:cNvSpPr>
          <p:nvPr/>
        </p:nvSpPr>
        <p:spPr bwMode="auto">
          <a:xfrm>
            <a:off x="7108825" y="3487738"/>
            <a:ext cx="884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Cell wall</a:t>
            </a:r>
          </a:p>
        </p:txBody>
      </p:sp>
      <p:sp>
        <p:nvSpPr>
          <p:cNvPr id="79884" name="Text Box 28"/>
          <p:cNvSpPr txBox="1">
            <a:spLocks noChangeArrowheads="1"/>
          </p:cNvSpPr>
          <p:nvPr/>
        </p:nvSpPr>
        <p:spPr bwMode="auto">
          <a:xfrm>
            <a:off x="6315075" y="5035550"/>
            <a:ext cx="817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Nucleus</a:t>
            </a:r>
          </a:p>
        </p:txBody>
      </p:sp>
      <p:sp>
        <p:nvSpPr>
          <p:cNvPr id="79885" name="Text Box 29"/>
          <p:cNvSpPr txBox="1">
            <a:spLocks noChangeArrowheads="1"/>
          </p:cNvSpPr>
          <p:nvPr/>
        </p:nvSpPr>
        <p:spPr bwMode="auto">
          <a:xfrm>
            <a:off x="7286625" y="5068888"/>
            <a:ext cx="1041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79886" name="Text Box 30"/>
          <p:cNvSpPr txBox="1">
            <a:spLocks noChangeArrowheads="1"/>
          </p:cNvSpPr>
          <p:nvPr/>
        </p:nvSpPr>
        <p:spPr bwMode="auto">
          <a:xfrm>
            <a:off x="6889750" y="5319713"/>
            <a:ext cx="817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Vacuole</a:t>
            </a:r>
          </a:p>
        </p:txBody>
      </p:sp>
      <p:sp>
        <p:nvSpPr>
          <p:cNvPr id="79887" name="Text Box 31"/>
          <p:cNvSpPr txBox="1">
            <a:spLocks noChangeArrowheads="1"/>
          </p:cNvSpPr>
          <p:nvPr/>
        </p:nvSpPr>
        <p:spPr bwMode="auto">
          <a:xfrm>
            <a:off x="7789863" y="2647950"/>
            <a:ext cx="433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-25000"/>
              <a:t>2</a:t>
            </a:r>
            <a:r>
              <a:rPr lang="en-US" sz="1600" b="1"/>
              <a:t>O</a:t>
            </a:r>
          </a:p>
        </p:txBody>
      </p:sp>
      <p:sp>
        <p:nvSpPr>
          <p:cNvPr id="79888" name="Text Box 32"/>
          <p:cNvSpPr txBox="1">
            <a:spLocks noChangeArrowheads="1"/>
          </p:cNvSpPr>
          <p:nvPr/>
        </p:nvSpPr>
        <p:spPr bwMode="auto">
          <a:xfrm>
            <a:off x="2797175" y="2997200"/>
            <a:ext cx="274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89" name="Text Box 33"/>
          <p:cNvSpPr txBox="1">
            <a:spLocks noChangeArrowheads="1"/>
          </p:cNvSpPr>
          <p:nvPr/>
        </p:nvSpPr>
        <p:spPr bwMode="auto">
          <a:xfrm>
            <a:off x="3267075" y="3162300"/>
            <a:ext cx="274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0" name="Text Box 34"/>
          <p:cNvSpPr txBox="1">
            <a:spLocks noChangeArrowheads="1"/>
          </p:cNvSpPr>
          <p:nvPr/>
        </p:nvSpPr>
        <p:spPr bwMode="auto">
          <a:xfrm>
            <a:off x="2525713" y="3440113"/>
            <a:ext cx="2746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1" name="Text Box 35"/>
          <p:cNvSpPr txBox="1">
            <a:spLocks noChangeArrowheads="1"/>
          </p:cNvSpPr>
          <p:nvPr/>
        </p:nvSpPr>
        <p:spPr bwMode="auto">
          <a:xfrm>
            <a:off x="1997075" y="3916363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2" name="Text Box 36"/>
          <p:cNvSpPr txBox="1">
            <a:spLocks noChangeArrowheads="1"/>
          </p:cNvSpPr>
          <p:nvPr/>
        </p:nvSpPr>
        <p:spPr bwMode="auto">
          <a:xfrm>
            <a:off x="2698750" y="3916363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3" name="Text Box 37"/>
          <p:cNvSpPr txBox="1">
            <a:spLocks noChangeArrowheads="1"/>
          </p:cNvSpPr>
          <p:nvPr/>
        </p:nvSpPr>
        <p:spPr bwMode="auto">
          <a:xfrm>
            <a:off x="3041650" y="3690938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4" name="Text Box 38"/>
          <p:cNvSpPr txBox="1">
            <a:spLocks noChangeArrowheads="1"/>
          </p:cNvSpPr>
          <p:nvPr/>
        </p:nvSpPr>
        <p:spPr bwMode="auto">
          <a:xfrm>
            <a:off x="3451225" y="3889375"/>
            <a:ext cx="274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5" name="Text Box 39"/>
          <p:cNvSpPr txBox="1">
            <a:spLocks noChangeArrowheads="1"/>
          </p:cNvSpPr>
          <p:nvPr/>
        </p:nvSpPr>
        <p:spPr bwMode="auto">
          <a:xfrm>
            <a:off x="3768725" y="4100513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6" name="Text Box 40"/>
          <p:cNvSpPr txBox="1">
            <a:spLocks noChangeArrowheads="1"/>
          </p:cNvSpPr>
          <p:nvPr/>
        </p:nvSpPr>
        <p:spPr bwMode="auto">
          <a:xfrm>
            <a:off x="3016250" y="5291138"/>
            <a:ext cx="27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H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79897" name="Text Box 41"/>
          <p:cNvSpPr txBox="1">
            <a:spLocks noChangeArrowheads="1"/>
          </p:cNvSpPr>
          <p:nvPr/>
        </p:nvSpPr>
        <p:spPr bwMode="auto">
          <a:xfrm>
            <a:off x="1957388" y="5133975"/>
            <a:ext cx="4333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ATP</a:t>
            </a:r>
          </a:p>
        </p:txBody>
      </p:sp>
      <p:sp>
        <p:nvSpPr>
          <p:cNvPr id="79898" name="Line 42"/>
          <p:cNvSpPr>
            <a:spLocks noChangeShapeType="1"/>
          </p:cNvSpPr>
          <p:nvPr/>
        </p:nvSpPr>
        <p:spPr bwMode="auto">
          <a:xfrm>
            <a:off x="1177925" y="2262188"/>
            <a:ext cx="357188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43"/>
          <p:cNvSpPr>
            <a:spLocks noChangeShapeType="1"/>
          </p:cNvSpPr>
          <p:nvPr/>
        </p:nvSpPr>
        <p:spPr bwMode="auto">
          <a:xfrm>
            <a:off x="1190625" y="1190625"/>
            <a:ext cx="674688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44"/>
          <p:cNvSpPr>
            <a:spLocks noChangeShapeType="1"/>
          </p:cNvSpPr>
          <p:nvPr/>
        </p:nvSpPr>
        <p:spPr bwMode="auto">
          <a:xfrm>
            <a:off x="1190625" y="1190625"/>
            <a:ext cx="1520825" cy="117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45"/>
          <p:cNvSpPr>
            <a:spLocks noChangeShapeType="1"/>
          </p:cNvSpPr>
          <p:nvPr/>
        </p:nvSpPr>
        <p:spPr bwMode="auto">
          <a:xfrm>
            <a:off x="2606675" y="1177925"/>
            <a:ext cx="898525" cy="149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46"/>
          <p:cNvSpPr>
            <a:spLocks noChangeShapeType="1"/>
          </p:cNvSpPr>
          <p:nvPr/>
        </p:nvSpPr>
        <p:spPr bwMode="auto">
          <a:xfrm>
            <a:off x="2606675" y="1177925"/>
            <a:ext cx="754063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Line 47"/>
          <p:cNvSpPr>
            <a:spLocks noChangeShapeType="1"/>
          </p:cNvSpPr>
          <p:nvPr/>
        </p:nvSpPr>
        <p:spPr bwMode="auto">
          <a:xfrm flipH="1">
            <a:off x="3994150" y="1138238"/>
            <a:ext cx="900113" cy="87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Line 48"/>
          <p:cNvSpPr>
            <a:spLocks noChangeShapeType="1"/>
          </p:cNvSpPr>
          <p:nvPr/>
        </p:nvSpPr>
        <p:spPr bwMode="auto">
          <a:xfrm>
            <a:off x="4867275" y="4683125"/>
            <a:ext cx="93663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Line 49"/>
          <p:cNvSpPr>
            <a:spLocks noChangeShapeType="1"/>
          </p:cNvSpPr>
          <p:nvPr/>
        </p:nvSpPr>
        <p:spPr bwMode="auto">
          <a:xfrm>
            <a:off x="6826250" y="3413125"/>
            <a:ext cx="0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50"/>
          <p:cNvSpPr>
            <a:spLocks noChangeShapeType="1"/>
          </p:cNvSpPr>
          <p:nvPr/>
        </p:nvSpPr>
        <p:spPr bwMode="auto">
          <a:xfrm flipH="1">
            <a:off x="7288213" y="3703638"/>
            <a:ext cx="198437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51"/>
          <p:cNvSpPr>
            <a:spLocks noChangeShapeType="1"/>
          </p:cNvSpPr>
          <p:nvPr/>
        </p:nvSpPr>
        <p:spPr bwMode="auto">
          <a:xfrm flipH="1">
            <a:off x="6548438" y="4683125"/>
            <a:ext cx="34290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Line 52"/>
          <p:cNvSpPr>
            <a:spLocks noChangeShapeType="1"/>
          </p:cNvSpPr>
          <p:nvPr/>
        </p:nvSpPr>
        <p:spPr bwMode="auto">
          <a:xfrm>
            <a:off x="7089775" y="4497388"/>
            <a:ext cx="119063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53"/>
          <p:cNvSpPr>
            <a:spLocks noChangeShapeType="1"/>
          </p:cNvSpPr>
          <p:nvPr/>
        </p:nvSpPr>
        <p:spPr bwMode="auto">
          <a:xfrm>
            <a:off x="7223125" y="4710113"/>
            <a:ext cx="9207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7" descr="39_08aAcidGrowthHypo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12725"/>
            <a:ext cx="72929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968375" y="228600"/>
            <a:ext cx="20859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Cross-linking</a:t>
            </a:r>
            <a:br>
              <a:rPr lang="en-US" sz="2000" b="1"/>
            </a:br>
            <a:r>
              <a:rPr lang="en-US" sz="2000" b="1"/>
              <a:t>polysaccharides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3409950" y="234950"/>
            <a:ext cx="24272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Cell wall–loosening</a:t>
            </a:r>
            <a:br>
              <a:rPr lang="en-US" sz="2000" b="1"/>
            </a:br>
            <a:r>
              <a:rPr lang="en-US" sz="2000" b="1"/>
              <a:t>enzymes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963613" y="1558925"/>
            <a:ext cx="13065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Cellulose</a:t>
            </a:r>
            <a:br>
              <a:rPr lang="en-US" sz="2000" b="1"/>
            </a:br>
            <a:r>
              <a:rPr lang="en-US" sz="2000" b="1"/>
              <a:t>microfibril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6367463" y="454025"/>
            <a:ext cx="11874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Expansin</a:t>
            </a: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6553200" y="1049338"/>
            <a:ext cx="15446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CELL WALL</a:t>
            </a:r>
          </a:p>
        </p:txBody>
      </p:sp>
      <p:sp>
        <p:nvSpPr>
          <p:cNvPr id="81927" name="Text Box 9"/>
          <p:cNvSpPr txBox="1">
            <a:spLocks noChangeArrowheads="1"/>
          </p:cNvSpPr>
          <p:nvPr/>
        </p:nvSpPr>
        <p:spPr bwMode="auto">
          <a:xfrm>
            <a:off x="5586413" y="5562600"/>
            <a:ext cx="23764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Plasma membrane</a:t>
            </a:r>
          </a:p>
        </p:txBody>
      </p:sp>
      <p:sp>
        <p:nvSpPr>
          <p:cNvPr id="81928" name="Text Box 10"/>
          <p:cNvSpPr txBox="1">
            <a:spLocks noChangeArrowheads="1"/>
          </p:cNvSpPr>
          <p:nvPr/>
        </p:nvSpPr>
        <p:spPr bwMode="auto">
          <a:xfrm>
            <a:off x="6313488" y="6208713"/>
            <a:ext cx="16811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CYTOPLASM</a:t>
            </a:r>
          </a:p>
        </p:txBody>
      </p:sp>
      <p:sp>
        <p:nvSpPr>
          <p:cNvPr id="81929" name="Text Box 17"/>
          <p:cNvSpPr txBox="1">
            <a:spLocks noChangeArrowheads="1"/>
          </p:cNvSpPr>
          <p:nvPr/>
        </p:nvSpPr>
        <p:spPr bwMode="auto">
          <a:xfrm>
            <a:off x="3986213" y="2994025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0" name="Text Box 18"/>
          <p:cNvSpPr txBox="1">
            <a:spLocks noChangeArrowheads="1"/>
          </p:cNvSpPr>
          <p:nvPr/>
        </p:nvSpPr>
        <p:spPr bwMode="auto">
          <a:xfrm>
            <a:off x="4549775" y="3197225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3649663" y="3543300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3001963" y="4122738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3" name="Text Box 21"/>
          <p:cNvSpPr txBox="1">
            <a:spLocks noChangeArrowheads="1"/>
          </p:cNvSpPr>
          <p:nvPr/>
        </p:nvSpPr>
        <p:spPr bwMode="auto">
          <a:xfrm>
            <a:off x="3862388" y="4110038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4" name="Text Box 22"/>
          <p:cNvSpPr txBox="1">
            <a:spLocks noChangeArrowheads="1"/>
          </p:cNvSpPr>
          <p:nvPr/>
        </p:nvSpPr>
        <p:spPr bwMode="auto">
          <a:xfrm>
            <a:off x="4271963" y="3832225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5" name="Text Box 23"/>
          <p:cNvSpPr txBox="1">
            <a:spLocks noChangeArrowheads="1"/>
          </p:cNvSpPr>
          <p:nvPr/>
        </p:nvSpPr>
        <p:spPr bwMode="auto">
          <a:xfrm>
            <a:off x="4773613" y="4084638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6" name="Text Box 24"/>
          <p:cNvSpPr txBox="1">
            <a:spLocks noChangeArrowheads="1"/>
          </p:cNvSpPr>
          <p:nvPr/>
        </p:nvSpPr>
        <p:spPr bwMode="auto">
          <a:xfrm>
            <a:off x="5157788" y="4333875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7" name="Text Box 25"/>
          <p:cNvSpPr txBox="1">
            <a:spLocks noChangeArrowheads="1"/>
          </p:cNvSpPr>
          <p:nvPr/>
        </p:nvSpPr>
        <p:spPr bwMode="auto">
          <a:xfrm>
            <a:off x="4233863" y="5791200"/>
            <a:ext cx="352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H</a:t>
            </a:r>
            <a:r>
              <a:rPr lang="en-US" sz="2000" b="1" baseline="30000">
                <a:sym typeface="Symbol" charset="0"/>
              </a:rPr>
              <a:t></a:t>
            </a:r>
            <a:endParaRPr lang="en-US" sz="2000" b="1"/>
          </a:p>
        </p:txBody>
      </p:sp>
      <p:sp>
        <p:nvSpPr>
          <p:cNvPr id="81938" name="Text Box 26"/>
          <p:cNvSpPr txBox="1">
            <a:spLocks noChangeArrowheads="1"/>
          </p:cNvSpPr>
          <p:nvPr/>
        </p:nvSpPr>
        <p:spPr bwMode="auto">
          <a:xfrm>
            <a:off x="2949575" y="5608638"/>
            <a:ext cx="557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ATP</a:t>
            </a:r>
          </a:p>
        </p:txBody>
      </p:sp>
      <p:sp>
        <p:nvSpPr>
          <p:cNvPr id="81939" name="Line 40"/>
          <p:cNvSpPr>
            <a:spLocks noChangeShapeType="1"/>
          </p:cNvSpPr>
          <p:nvPr/>
        </p:nvSpPr>
        <p:spPr bwMode="auto">
          <a:xfrm>
            <a:off x="2011363" y="790575"/>
            <a:ext cx="833437" cy="117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41"/>
          <p:cNvSpPr>
            <a:spLocks noChangeShapeType="1"/>
          </p:cNvSpPr>
          <p:nvPr/>
        </p:nvSpPr>
        <p:spPr bwMode="auto">
          <a:xfrm>
            <a:off x="2011363" y="790575"/>
            <a:ext cx="18510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2"/>
          <p:cNvSpPr>
            <a:spLocks noChangeShapeType="1"/>
          </p:cNvSpPr>
          <p:nvPr/>
        </p:nvSpPr>
        <p:spPr bwMode="auto">
          <a:xfrm>
            <a:off x="2011363" y="2100263"/>
            <a:ext cx="449262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3"/>
          <p:cNvSpPr>
            <a:spLocks noChangeShapeType="1"/>
          </p:cNvSpPr>
          <p:nvPr/>
        </p:nvSpPr>
        <p:spPr bwMode="auto">
          <a:xfrm>
            <a:off x="3743325" y="790575"/>
            <a:ext cx="1098550" cy="178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44"/>
          <p:cNvSpPr>
            <a:spLocks noChangeShapeType="1"/>
          </p:cNvSpPr>
          <p:nvPr/>
        </p:nvSpPr>
        <p:spPr bwMode="auto">
          <a:xfrm>
            <a:off x="3743325" y="790575"/>
            <a:ext cx="925513" cy="117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45"/>
          <p:cNvSpPr>
            <a:spLocks noChangeShapeType="1"/>
          </p:cNvSpPr>
          <p:nvPr/>
        </p:nvSpPr>
        <p:spPr bwMode="auto">
          <a:xfrm flipH="1">
            <a:off x="5437188" y="738188"/>
            <a:ext cx="1096962" cy="1044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46"/>
          <p:cNvSpPr>
            <a:spLocks noChangeShapeType="1"/>
          </p:cNvSpPr>
          <p:nvPr/>
        </p:nvSpPr>
        <p:spPr bwMode="auto">
          <a:xfrm>
            <a:off x="6494463" y="5049838"/>
            <a:ext cx="119062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39.8a</a:t>
            </a:r>
          </a:p>
        </p:txBody>
      </p:sp>
    </p:spTree>
    <p:extLst>
      <p:ext uri="{BB962C8B-B14F-4D97-AF65-F5344CB8AC3E}">
        <p14:creationId xmlns:p14="http://schemas.microsoft.com/office/powerpoint/2010/main" val="4959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39.8b</a:t>
            </a:r>
          </a:p>
        </p:txBody>
      </p:sp>
      <p:pic>
        <p:nvPicPr>
          <p:cNvPr id="83970" name="Picture 45" descr="39_08bAcidGrowthHypo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187450"/>
            <a:ext cx="3767137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1"/>
          <p:cNvSpPr txBox="1">
            <a:spLocks noChangeArrowheads="1"/>
          </p:cNvSpPr>
          <p:nvPr/>
        </p:nvSpPr>
        <p:spPr bwMode="auto">
          <a:xfrm>
            <a:off x="2954338" y="1676400"/>
            <a:ext cx="15700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Plasma</a:t>
            </a:r>
            <a:br>
              <a:rPr lang="en-US" b="1"/>
            </a:br>
            <a:r>
              <a:rPr lang="en-US" b="1"/>
              <a:t>membrane</a:t>
            </a:r>
          </a:p>
        </p:txBody>
      </p:sp>
      <p:sp>
        <p:nvSpPr>
          <p:cNvPr id="83972" name="Text Box 12"/>
          <p:cNvSpPr txBox="1">
            <a:spLocks noChangeArrowheads="1"/>
          </p:cNvSpPr>
          <p:nvPr/>
        </p:nvSpPr>
        <p:spPr bwMode="auto">
          <a:xfrm>
            <a:off x="3895725" y="2481263"/>
            <a:ext cx="1366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Cell wall</a:t>
            </a:r>
          </a:p>
        </p:txBody>
      </p:sp>
      <p:sp>
        <p:nvSpPr>
          <p:cNvPr id="83973" name="Text Box 13"/>
          <p:cNvSpPr txBox="1">
            <a:spLocks noChangeArrowheads="1"/>
          </p:cNvSpPr>
          <p:nvPr/>
        </p:nvSpPr>
        <p:spPr bwMode="auto">
          <a:xfrm>
            <a:off x="2717800" y="4797425"/>
            <a:ext cx="1263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Nucleus</a:t>
            </a:r>
          </a:p>
        </p:txBody>
      </p:sp>
      <p:sp>
        <p:nvSpPr>
          <p:cNvPr id="83974" name="Text Box 14"/>
          <p:cNvSpPr txBox="1">
            <a:spLocks noChangeArrowheads="1"/>
          </p:cNvSpPr>
          <p:nvPr/>
        </p:nvSpPr>
        <p:spPr bwMode="auto">
          <a:xfrm>
            <a:off x="4165600" y="4830763"/>
            <a:ext cx="160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Cytoplasm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3581400" y="5211763"/>
            <a:ext cx="12636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Vacuole</a:t>
            </a:r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4905375" y="1192213"/>
            <a:ext cx="669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83977" name="Line 40"/>
          <p:cNvSpPr>
            <a:spLocks noChangeShapeType="1"/>
          </p:cNvSpPr>
          <p:nvPr/>
        </p:nvSpPr>
        <p:spPr bwMode="auto">
          <a:xfrm>
            <a:off x="3479800" y="2341563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41"/>
          <p:cNvSpPr>
            <a:spLocks noChangeShapeType="1"/>
          </p:cNvSpPr>
          <p:nvPr/>
        </p:nvSpPr>
        <p:spPr bwMode="auto">
          <a:xfrm flipH="1">
            <a:off x="4179888" y="2790825"/>
            <a:ext cx="277812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42"/>
          <p:cNvSpPr>
            <a:spLocks noChangeShapeType="1"/>
          </p:cNvSpPr>
          <p:nvPr/>
        </p:nvSpPr>
        <p:spPr bwMode="auto">
          <a:xfrm flipH="1">
            <a:off x="3028950" y="4259263"/>
            <a:ext cx="555625" cy="582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43"/>
          <p:cNvSpPr>
            <a:spLocks noChangeShapeType="1"/>
          </p:cNvSpPr>
          <p:nvPr/>
        </p:nvSpPr>
        <p:spPr bwMode="auto">
          <a:xfrm>
            <a:off x="3862388" y="3968750"/>
            <a:ext cx="185737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44"/>
          <p:cNvSpPr>
            <a:spLocks noChangeShapeType="1"/>
          </p:cNvSpPr>
          <p:nvPr/>
        </p:nvSpPr>
        <p:spPr bwMode="auto">
          <a:xfrm>
            <a:off x="4048125" y="4298950"/>
            <a:ext cx="15875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077200" cy="1762125"/>
          </a:xfrm>
        </p:spPr>
        <p:txBody>
          <a:bodyPr/>
          <a:lstStyle/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Auxin also alters gene expression and stimulates a sustained growth response</a:t>
            </a:r>
          </a:p>
        </p:txBody>
      </p:sp>
      <p:grpSp>
        <p:nvGrpSpPr>
          <p:cNvPr id="8601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534400" cy="45958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Auxin</a:t>
            </a:r>
            <a:r>
              <a:rPr lang="ja-JP" altLang="en-US" sz="3000" b="1">
                <a:latin typeface="Arial" charset="0"/>
                <a:ea typeface="ヒラギノ角ゴ Pro W3" charset="0"/>
              </a:rPr>
              <a:t>’</a:t>
            </a:r>
            <a:r>
              <a:rPr lang="en-US" altLang="ja-JP" sz="3000" b="1">
                <a:latin typeface="Arial" charset="0"/>
                <a:ea typeface="ヒラギノ角ゴ Pro W3" charset="0"/>
              </a:rPr>
              <a:t>s Role in Plant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Polar transport of auxin plays a role in pattern formation of the developing plant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Reduced auxin flow from the shoot of a branch stimulates growth in lower branches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Auxin transport plays a role in phyllotaxy, the arrangement of leaves on the 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Polar transport of auxin from leaf margins directs leaf venation pattern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 activity of the vascular cambium is under control of auxin transport</a:t>
            </a:r>
          </a:p>
        </p:txBody>
      </p:sp>
      <p:grpSp>
        <p:nvGrpSpPr>
          <p:cNvPr id="88066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6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The Discovery of Plant Hormones</a:t>
            </a:r>
            <a:endParaRPr lang="en-US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229600" cy="4100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Any response resulting in curvature of organs toward or away from a stimulus is called a </a:t>
            </a:r>
            <a:r>
              <a:rPr lang="en-US" sz="2800" b="1">
                <a:latin typeface="Arial" charset="0"/>
                <a:ea typeface="ヒラギノ角ゴ Pro W3" charset="0"/>
              </a:rPr>
              <a:t>tropism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In the late 1800s, Charles Darwin and his son Francis conducted experiments on </a:t>
            </a:r>
            <a:r>
              <a:rPr lang="en-US" sz="2800" b="1">
                <a:latin typeface="Arial" charset="0"/>
                <a:ea typeface="ヒラギノ角ゴ Pro W3" charset="0"/>
              </a:rPr>
              <a:t>phototropism</a:t>
            </a:r>
            <a:r>
              <a:rPr lang="en-US" sz="2800">
                <a:latin typeface="Arial" charset="0"/>
                <a:ea typeface="ヒラギノ角ゴ Pro W3" charset="0"/>
              </a:rPr>
              <a:t>, a plant</a:t>
            </a:r>
            <a:r>
              <a:rPr lang="ja-JP" altLang="en-US" sz="2800">
                <a:latin typeface="Arial" charset="0"/>
                <a:ea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</a:rPr>
              <a:t>s response to light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They observed that a grass seedling could bend toward light only if the tip of the coleoptile was present</a:t>
            </a:r>
          </a:p>
          <a:p>
            <a:pPr eaLnBrk="1" hangingPunct="1">
              <a:lnSpc>
                <a:spcPct val="90000"/>
              </a:lnSpc>
            </a:pP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534400" cy="318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Practical Uses for Auxins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 auxin indolbutyric acid (IBA) stimulates adventitious roots and is used in vegetative propagation of plants by cuttings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An overdose of synthetic auxins can kill plants</a:t>
            </a:r>
          </a:p>
          <a:p>
            <a:pPr marL="974725" lvl="1" indent="-295275" eaLnBrk="1" hangingPunct="1">
              <a:lnSpc>
                <a:spcPct val="90000"/>
              </a:lnSpc>
            </a:pPr>
            <a:r>
              <a:rPr lang="en-US" sz="2600">
                <a:latin typeface="Arial" charset="0"/>
                <a:ea typeface="ヒラギノ角ゴ Pro W3" charset="0"/>
              </a:rPr>
              <a:t>For example 2,4-D is used as an herbicide on eudicots</a:t>
            </a:r>
          </a:p>
        </p:txBody>
      </p:sp>
      <p:grpSp>
        <p:nvGrpSpPr>
          <p:cNvPr id="9011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9011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Cytokinins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100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ヒラギノ角ゴ Pro W3" charset="0"/>
              </a:rPr>
              <a:t>Cytokinins </a:t>
            </a:r>
            <a:r>
              <a:rPr lang="en-US">
                <a:latin typeface="Arial" charset="0"/>
                <a:ea typeface="ヒラギノ角ゴ Pro W3" charset="0"/>
              </a:rPr>
              <a:t>are so named because they stimulate cytokinesis (cell division)</a:t>
            </a:r>
          </a:p>
        </p:txBody>
      </p:sp>
      <p:grpSp>
        <p:nvGrpSpPr>
          <p:cNvPr id="9216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153400" cy="257651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Control of Cell Division and Differentiation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Cytokinins are produced in actively growing tissues such as roots, embryos, and fruits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Cytokinins work together with auxin to control cell division and differentiation</a:t>
            </a:r>
          </a:p>
        </p:txBody>
      </p:sp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9421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1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305800" cy="288131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Control of Apical Dominance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Cytokinins, auxin, and strigolactone interact in the control of apical dominance, a terminal bud</a:t>
            </a:r>
            <a:r>
              <a:rPr lang="ja-JP" altLang="en-US" sz="2800">
                <a:latin typeface="Arial" charset="0"/>
                <a:ea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</a:rPr>
              <a:t>s ability to suppress development of axillary buds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If the terminal bud is removed, plants become bushier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9625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4" descr="39_09_ApicalDominanc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3675"/>
            <a:ext cx="85486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Text Box 9"/>
          <p:cNvSpPr txBox="1">
            <a:spLocks noChangeArrowheads="1"/>
          </p:cNvSpPr>
          <p:nvPr/>
        </p:nvSpPr>
        <p:spPr bwMode="auto">
          <a:xfrm>
            <a:off x="341313" y="6232525"/>
            <a:ext cx="43338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(a) Apical bud intact (not shown in photo)</a:t>
            </a:r>
          </a:p>
        </p:txBody>
      </p:sp>
      <p:sp>
        <p:nvSpPr>
          <p:cNvPr id="98307" name="Text Box 16"/>
          <p:cNvSpPr txBox="1">
            <a:spLocks noChangeArrowheads="1"/>
          </p:cNvSpPr>
          <p:nvPr/>
        </p:nvSpPr>
        <p:spPr bwMode="auto">
          <a:xfrm>
            <a:off x="5003800" y="3327400"/>
            <a:ext cx="2441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(b) Apical bud removed</a:t>
            </a:r>
          </a:p>
        </p:txBody>
      </p:sp>
      <p:sp>
        <p:nvSpPr>
          <p:cNvPr id="98308" name="Text Box 17"/>
          <p:cNvSpPr txBox="1">
            <a:spLocks noChangeArrowheads="1"/>
          </p:cNvSpPr>
          <p:nvPr/>
        </p:nvSpPr>
        <p:spPr bwMode="auto">
          <a:xfrm>
            <a:off x="4997450" y="6232525"/>
            <a:ext cx="3751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(c) Auxin added to decapitated stem</a:t>
            </a:r>
          </a:p>
        </p:txBody>
      </p:sp>
      <p:sp>
        <p:nvSpPr>
          <p:cNvPr id="98309" name="Text Box 18"/>
          <p:cNvSpPr txBox="1">
            <a:spLocks noChangeArrowheads="1"/>
          </p:cNvSpPr>
          <p:nvPr/>
        </p:nvSpPr>
        <p:spPr bwMode="auto">
          <a:xfrm>
            <a:off x="2894013" y="4656138"/>
            <a:ext cx="14239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Axillary buds</a:t>
            </a:r>
          </a:p>
        </p:txBody>
      </p:sp>
      <p:sp>
        <p:nvSpPr>
          <p:cNvPr id="98310" name="Text Box 19"/>
          <p:cNvSpPr txBox="1">
            <a:spLocks noChangeArrowheads="1"/>
          </p:cNvSpPr>
          <p:nvPr/>
        </p:nvSpPr>
        <p:spPr bwMode="auto">
          <a:xfrm>
            <a:off x="6392863" y="284163"/>
            <a:ext cx="17954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Lateral branches</a:t>
            </a:r>
          </a:p>
        </p:txBody>
      </p:sp>
      <p:sp>
        <p:nvSpPr>
          <p:cNvPr id="98311" name="Text Box 20"/>
          <p:cNvSpPr txBox="1">
            <a:spLocks noChangeArrowheads="1"/>
          </p:cNvSpPr>
          <p:nvPr/>
        </p:nvSpPr>
        <p:spPr bwMode="auto">
          <a:xfrm>
            <a:off x="7140575" y="1957388"/>
            <a:ext cx="14906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ja-JP" altLang="en-US" sz="1700" b="1">
                <a:solidFill>
                  <a:schemeClr val="bg1"/>
                </a:solidFill>
              </a:rPr>
              <a:t>“</a:t>
            </a:r>
            <a:r>
              <a:rPr lang="en-US" altLang="ja-JP" sz="1700" b="1">
                <a:solidFill>
                  <a:schemeClr val="bg1"/>
                </a:solidFill>
              </a:rPr>
              <a:t>Stump</a:t>
            </a:r>
            <a:r>
              <a:rPr lang="ja-JP" altLang="en-US" sz="1700" b="1">
                <a:solidFill>
                  <a:schemeClr val="bg1"/>
                </a:solidFill>
              </a:rPr>
              <a:t>”</a:t>
            </a:r>
            <a:r>
              <a:rPr lang="en-US" altLang="ja-JP" sz="1700" b="1">
                <a:solidFill>
                  <a:schemeClr val="bg1"/>
                </a:solidFill>
              </a:rPr>
              <a:t> after</a:t>
            </a:r>
            <a:br>
              <a:rPr lang="en-US" altLang="ja-JP" sz="1700" b="1">
                <a:solidFill>
                  <a:schemeClr val="bg1"/>
                </a:solidFill>
              </a:rPr>
            </a:br>
            <a:r>
              <a:rPr lang="en-US" altLang="ja-JP" sz="1700" b="1">
                <a:solidFill>
                  <a:schemeClr val="bg1"/>
                </a:solidFill>
              </a:rPr>
              <a:t>removal of</a:t>
            </a:r>
            <a:br>
              <a:rPr lang="en-US" altLang="ja-JP" sz="1700" b="1">
                <a:solidFill>
                  <a:schemeClr val="bg1"/>
                </a:solidFill>
              </a:rPr>
            </a:br>
            <a:r>
              <a:rPr lang="en-US" altLang="ja-JP" sz="1700" b="1">
                <a:solidFill>
                  <a:schemeClr val="bg1"/>
                </a:solidFill>
              </a:rPr>
              <a:t>apical bud</a:t>
            </a: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98312" name="Line 21"/>
          <p:cNvSpPr>
            <a:spLocks noChangeShapeType="1"/>
          </p:cNvSpPr>
          <p:nvPr/>
        </p:nvSpPr>
        <p:spPr bwMode="auto">
          <a:xfrm>
            <a:off x="2274888" y="3995738"/>
            <a:ext cx="595312" cy="7143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23"/>
          <p:cNvSpPr>
            <a:spLocks noChangeShapeType="1"/>
          </p:cNvSpPr>
          <p:nvPr/>
        </p:nvSpPr>
        <p:spPr bwMode="auto">
          <a:xfrm>
            <a:off x="2679700" y="3890963"/>
            <a:ext cx="184150" cy="812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24"/>
          <p:cNvSpPr>
            <a:spLocks noChangeShapeType="1"/>
          </p:cNvSpPr>
          <p:nvPr/>
        </p:nvSpPr>
        <p:spPr bwMode="auto">
          <a:xfrm>
            <a:off x="2673350" y="3878263"/>
            <a:ext cx="190500" cy="827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25"/>
          <p:cNvSpPr>
            <a:spLocks noChangeShapeType="1"/>
          </p:cNvSpPr>
          <p:nvPr/>
        </p:nvSpPr>
        <p:spPr bwMode="auto">
          <a:xfrm>
            <a:off x="6991350" y="1250950"/>
            <a:ext cx="290513" cy="6619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26"/>
          <p:cNvSpPr>
            <a:spLocks noChangeShapeType="1"/>
          </p:cNvSpPr>
          <p:nvPr/>
        </p:nvSpPr>
        <p:spPr bwMode="auto">
          <a:xfrm>
            <a:off x="6985000" y="1238250"/>
            <a:ext cx="285750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Line 27"/>
          <p:cNvSpPr>
            <a:spLocks noChangeShapeType="1"/>
          </p:cNvSpPr>
          <p:nvPr/>
        </p:nvSpPr>
        <p:spPr bwMode="auto">
          <a:xfrm flipH="1">
            <a:off x="6799263" y="528638"/>
            <a:ext cx="449262" cy="4508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33"/>
          <p:cNvSpPr>
            <a:spLocks noChangeShapeType="1"/>
          </p:cNvSpPr>
          <p:nvPr/>
        </p:nvSpPr>
        <p:spPr bwMode="auto">
          <a:xfrm>
            <a:off x="7242175" y="520700"/>
            <a:ext cx="185738" cy="5572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22"/>
          <p:cNvSpPr>
            <a:spLocks noChangeShapeType="1"/>
          </p:cNvSpPr>
          <p:nvPr/>
        </p:nvSpPr>
        <p:spPr bwMode="auto">
          <a:xfrm>
            <a:off x="2262188" y="3976688"/>
            <a:ext cx="588962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39.9</a:t>
            </a:r>
          </a:p>
        </p:txBody>
      </p:sp>
    </p:spTree>
    <p:extLst>
      <p:ext uri="{BB962C8B-B14F-4D97-AF65-F5344CB8AC3E}">
        <p14:creationId xmlns:p14="http://schemas.microsoft.com/office/powerpoint/2010/main" val="199652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39.9a</a:t>
            </a:r>
          </a:p>
        </p:txBody>
      </p:sp>
      <p:pic>
        <p:nvPicPr>
          <p:cNvPr id="100354" name="Picture 19" descr="39_09aApicalDominanc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36525"/>
            <a:ext cx="45608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325688" y="6270625"/>
            <a:ext cx="46259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(a) Apical bud intact (not shown in photo)</a:t>
            </a:r>
          </a:p>
        </p:txBody>
      </p:sp>
      <p:sp>
        <p:nvSpPr>
          <p:cNvPr id="100356" name="Text Box 7"/>
          <p:cNvSpPr txBox="1">
            <a:spLocks noChangeArrowheads="1"/>
          </p:cNvSpPr>
          <p:nvPr/>
        </p:nvSpPr>
        <p:spPr bwMode="auto">
          <a:xfrm>
            <a:off x="4956175" y="4695825"/>
            <a:ext cx="14239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Axillary buds</a:t>
            </a:r>
          </a:p>
        </p:txBody>
      </p:sp>
      <p:sp>
        <p:nvSpPr>
          <p:cNvPr id="100357" name="Line 10"/>
          <p:cNvSpPr>
            <a:spLocks noChangeShapeType="1"/>
          </p:cNvSpPr>
          <p:nvPr/>
        </p:nvSpPr>
        <p:spPr bwMode="auto">
          <a:xfrm>
            <a:off x="4349750" y="4048125"/>
            <a:ext cx="595313" cy="7143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11"/>
          <p:cNvSpPr>
            <a:spLocks noChangeShapeType="1"/>
          </p:cNvSpPr>
          <p:nvPr/>
        </p:nvSpPr>
        <p:spPr bwMode="auto">
          <a:xfrm>
            <a:off x="4754563" y="3943350"/>
            <a:ext cx="184150" cy="812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Line 12"/>
          <p:cNvSpPr>
            <a:spLocks noChangeShapeType="1"/>
          </p:cNvSpPr>
          <p:nvPr/>
        </p:nvSpPr>
        <p:spPr bwMode="auto">
          <a:xfrm>
            <a:off x="4748213" y="3930650"/>
            <a:ext cx="190500" cy="827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Line 17"/>
          <p:cNvSpPr>
            <a:spLocks noChangeShapeType="1"/>
          </p:cNvSpPr>
          <p:nvPr/>
        </p:nvSpPr>
        <p:spPr bwMode="auto">
          <a:xfrm>
            <a:off x="4337050" y="4029075"/>
            <a:ext cx="588963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39.9b</a:t>
            </a:r>
          </a:p>
        </p:txBody>
      </p:sp>
      <p:pic>
        <p:nvPicPr>
          <p:cNvPr id="102402" name="Picture 19" descr="39_09bApicalDominanc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524000"/>
            <a:ext cx="41640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2555875" y="4902200"/>
            <a:ext cx="25749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(b) Apical bud removed</a:t>
            </a:r>
          </a:p>
        </p:txBody>
      </p:sp>
      <p:sp>
        <p:nvSpPr>
          <p:cNvPr id="102404" name="Text Box 8"/>
          <p:cNvSpPr txBox="1">
            <a:spLocks noChangeArrowheads="1"/>
          </p:cNvSpPr>
          <p:nvPr/>
        </p:nvSpPr>
        <p:spPr bwMode="auto">
          <a:xfrm>
            <a:off x="4076700" y="1608138"/>
            <a:ext cx="1795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Lateral branches</a:t>
            </a:r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4878388" y="3427413"/>
            <a:ext cx="14906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ja-JP" altLang="en-US" sz="1800" b="1">
                <a:solidFill>
                  <a:schemeClr val="bg1"/>
                </a:solidFill>
              </a:rPr>
              <a:t>“</a:t>
            </a:r>
            <a:r>
              <a:rPr lang="en-US" altLang="ja-JP" sz="1800" b="1">
                <a:solidFill>
                  <a:schemeClr val="bg1"/>
                </a:solidFill>
              </a:rPr>
              <a:t>Stump</a:t>
            </a:r>
            <a:r>
              <a:rPr lang="ja-JP" altLang="en-US" sz="1800" b="1">
                <a:solidFill>
                  <a:schemeClr val="bg1"/>
                </a:solidFill>
              </a:rPr>
              <a:t>”</a:t>
            </a:r>
            <a:r>
              <a:rPr lang="en-US" altLang="ja-JP" sz="1800" b="1">
                <a:solidFill>
                  <a:schemeClr val="bg1"/>
                </a:solidFill>
              </a:rPr>
              <a:t> after</a:t>
            </a:r>
            <a:br>
              <a:rPr lang="en-US" altLang="ja-JP" sz="1800" b="1">
                <a:solidFill>
                  <a:schemeClr val="bg1"/>
                </a:solidFill>
              </a:rPr>
            </a:br>
            <a:r>
              <a:rPr lang="en-US" altLang="ja-JP" sz="1800" b="1">
                <a:solidFill>
                  <a:schemeClr val="bg1"/>
                </a:solidFill>
              </a:rPr>
              <a:t>removal of</a:t>
            </a:r>
            <a:br>
              <a:rPr lang="en-US" altLang="ja-JP" sz="1800" b="1">
                <a:solidFill>
                  <a:schemeClr val="bg1"/>
                </a:solidFill>
              </a:rPr>
            </a:br>
            <a:r>
              <a:rPr lang="en-US" altLang="ja-JP" sz="1800" b="1">
                <a:solidFill>
                  <a:schemeClr val="bg1"/>
                </a:solidFill>
              </a:rPr>
              <a:t>apical bud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02406" name="Line 13"/>
          <p:cNvSpPr>
            <a:spLocks noChangeShapeType="1"/>
          </p:cNvSpPr>
          <p:nvPr/>
        </p:nvSpPr>
        <p:spPr bwMode="auto">
          <a:xfrm>
            <a:off x="4668838" y="2632075"/>
            <a:ext cx="363537" cy="7699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Line 14"/>
          <p:cNvSpPr>
            <a:spLocks noChangeShapeType="1"/>
          </p:cNvSpPr>
          <p:nvPr/>
        </p:nvSpPr>
        <p:spPr bwMode="auto">
          <a:xfrm>
            <a:off x="4668838" y="2627313"/>
            <a:ext cx="358775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Line 15"/>
          <p:cNvSpPr>
            <a:spLocks noChangeShapeType="1"/>
          </p:cNvSpPr>
          <p:nvPr/>
        </p:nvSpPr>
        <p:spPr bwMode="auto">
          <a:xfrm flipH="1">
            <a:off x="4484688" y="1873250"/>
            <a:ext cx="493712" cy="476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Line 16"/>
          <p:cNvSpPr>
            <a:spLocks noChangeShapeType="1"/>
          </p:cNvSpPr>
          <p:nvPr/>
        </p:nvSpPr>
        <p:spPr bwMode="auto">
          <a:xfrm>
            <a:off x="4979988" y="1873250"/>
            <a:ext cx="211137" cy="5953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39.9c</a:t>
            </a:r>
          </a:p>
        </p:txBody>
      </p:sp>
      <p:pic>
        <p:nvPicPr>
          <p:cNvPr id="104450" name="Picture 19" descr="39_09cApicalDominanc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831975"/>
            <a:ext cx="41576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2551113" y="4578350"/>
            <a:ext cx="412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(c) Auxin added to decapitated stem</a:t>
            </a:r>
          </a:p>
        </p:txBody>
      </p:sp>
    </p:spTree>
    <p:extLst>
      <p:ext uri="{BB962C8B-B14F-4D97-AF65-F5344CB8AC3E}">
        <p14:creationId xmlns:p14="http://schemas.microsoft.com/office/powerpoint/2010/main" val="282244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534400" cy="2424112"/>
          </a:xfrm>
        </p:spPr>
        <p:txBody>
          <a:bodyPr/>
          <a:lstStyle/>
          <a:p>
            <a:pPr marL="350838" indent="-350838"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Anti-Aging Effects</a:t>
            </a:r>
          </a:p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Cytokinins slow the aging of some plant organs by inhibiting protein breakdown, stimulating RNA and protein synthesis, and mobilizing nutrients from surrounding tissues</a:t>
            </a:r>
          </a:p>
        </p:txBody>
      </p:sp>
      <p:grpSp>
        <p:nvGrpSpPr>
          <p:cNvPr id="10649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65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0649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1435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Gibberellins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1463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ヒラギノ角ゴ Pro W3" charset="0"/>
              </a:rPr>
              <a:t>Gibberellins </a:t>
            </a:r>
            <a:r>
              <a:rPr lang="en-US">
                <a:latin typeface="Arial" charset="0"/>
                <a:ea typeface="ヒラギノ角ゴ Pro W3" charset="0"/>
              </a:rPr>
              <a:t>have a variety of effects, such as stem elongation, fruit growth, and seed germination</a:t>
            </a:r>
          </a:p>
        </p:txBody>
      </p:sp>
      <p:grpSp>
        <p:nvGrpSpPr>
          <p:cNvPr id="10854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0854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39100" cy="1295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They postulated that a signal was transmitted from the tip to the elongating region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55298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19775"/>
            <a:ext cx="1190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746500" y="5956300"/>
            <a:ext cx="276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Video: Phototropism</a:t>
            </a:r>
          </a:p>
        </p:txBody>
      </p:sp>
    </p:spTree>
    <p:extLst>
      <p:ext uri="{BB962C8B-B14F-4D97-AF65-F5344CB8AC3E}">
        <p14:creationId xmlns:p14="http://schemas.microsoft.com/office/powerpoint/2010/main" val="227049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077200" cy="2757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600" b="1">
                <a:latin typeface="Arial" charset="0"/>
                <a:ea typeface="ヒラギノ角ゴ Pro W3" charset="0"/>
              </a:rPr>
              <a:t>Stem Elongation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Gibberellins are produced in young roots and leaves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Gibberellins stimulate growth of leaves and 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In stems, they stimulate cell elongation and cell division</a:t>
            </a:r>
          </a:p>
        </p:txBody>
      </p:sp>
      <p:grpSp>
        <p:nvGrpSpPr>
          <p:cNvPr id="11059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1059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4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39.10</a:t>
            </a:r>
          </a:p>
        </p:txBody>
      </p:sp>
      <p:pic>
        <p:nvPicPr>
          <p:cNvPr id="112642" name="Picture 11" descr="39_10_GibberellinEffec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01700"/>
            <a:ext cx="7267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3" name="Group 10"/>
          <p:cNvGrpSpPr>
            <a:grpSpLocks/>
          </p:cNvGrpSpPr>
          <p:nvPr/>
        </p:nvGrpSpPr>
        <p:grpSpPr bwMode="auto">
          <a:xfrm>
            <a:off x="989013" y="5000625"/>
            <a:ext cx="3314700" cy="885825"/>
            <a:chOff x="623" y="3150"/>
            <a:chExt cx="2088" cy="558"/>
          </a:xfrm>
        </p:grpSpPr>
        <p:sp>
          <p:nvSpPr>
            <p:cNvPr id="112647" name="Text Box 4"/>
            <p:cNvSpPr txBox="1">
              <a:spLocks noChangeArrowheads="1"/>
            </p:cNvSpPr>
            <p:nvPr/>
          </p:nvSpPr>
          <p:spPr bwMode="auto">
            <a:xfrm>
              <a:off x="623" y="3150"/>
              <a:ext cx="21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(a)</a:t>
              </a:r>
            </a:p>
          </p:txBody>
        </p:sp>
        <p:sp>
          <p:nvSpPr>
            <p:cNvPr id="112648" name="Text Box 7"/>
            <p:cNvSpPr txBox="1">
              <a:spLocks noChangeArrowheads="1"/>
            </p:cNvSpPr>
            <p:nvPr/>
          </p:nvSpPr>
          <p:spPr bwMode="auto">
            <a:xfrm>
              <a:off x="831" y="3151"/>
              <a:ext cx="188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Rosette form (left) and</a:t>
              </a:r>
              <a:br>
                <a:rPr lang="en-US" sz="1800" b="1"/>
              </a:br>
              <a:r>
                <a:rPr lang="en-US" sz="1800" b="1"/>
                <a:t>gibberellin-induced bolting</a:t>
              </a:r>
              <a:br>
                <a:rPr lang="en-US" sz="1800" b="1"/>
              </a:br>
              <a:r>
                <a:rPr lang="en-US" sz="1800" b="1"/>
                <a:t>(right)</a:t>
              </a:r>
            </a:p>
          </p:txBody>
        </p:sp>
      </p:grpSp>
      <p:grpSp>
        <p:nvGrpSpPr>
          <p:cNvPr id="112644" name="Group 9"/>
          <p:cNvGrpSpPr>
            <a:grpSpLocks/>
          </p:cNvGrpSpPr>
          <p:nvPr/>
        </p:nvGrpSpPr>
        <p:grpSpPr bwMode="auto">
          <a:xfrm>
            <a:off x="4765675" y="3354388"/>
            <a:ext cx="3379788" cy="779462"/>
            <a:chOff x="3002" y="2113"/>
            <a:chExt cx="2129" cy="491"/>
          </a:xfrm>
        </p:grpSpPr>
        <p:sp>
          <p:nvSpPr>
            <p:cNvPr id="112645" name="Text Box 6"/>
            <p:cNvSpPr txBox="1">
              <a:spLocks noChangeArrowheads="1"/>
            </p:cNvSpPr>
            <p:nvPr/>
          </p:nvSpPr>
          <p:spPr bwMode="auto">
            <a:xfrm>
              <a:off x="3002" y="2113"/>
              <a:ext cx="21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(b)</a:t>
              </a:r>
            </a:p>
          </p:txBody>
        </p:sp>
        <p:sp>
          <p:nvSpPr>
            <p:cNvPr id="112646" name="Text Box 8"/>
            <p:cNvSpPr txBox="1">
              <a:spLocks noChangeArrowheads="1"/>
            </p:cNvSpPr>
            <p:nvPr/>
          </p:nvSpPr>
          <p:spPr bwMode="auto">
            <a:xfrm>
              <a:off x="3218" y="2113"/>
              <a:ext cx="191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Grapes from control vine</a:t>
              </a:r>
              <a:br>
                <a:rPr lang="en-US" sz="1800" b="1"/>
              </a:br>
              <a:r>
                <a:rPr lang="en-US" sz="1800" b="1"/>
                <a:t>(left) and gibberellin-treated</a:t>
              </a:r>
              <a:br>
                <a:rPr lang="en-US" sz="1800" b="1"/>
              </a:br>
              <a:r>
                <a:rPr lang="en-US" sz="1800" b="1"/>
                <a:t>vine (right)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3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39.10a</a:t>
            </a:r>
          </a:p>
        </p:txBody>
      </p:sp>
      <p:pic>
        <p:nvPicPr>
          <p:cNvPr id="114690" name="Picture 12" descr="39_10aGibberellinEffec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36525"/>
            <a:ext cx="46085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1" name="Group 11"/>
          <p:cNvGrpSpPr>
            <a:grpSpLocks/>
          </p:cNvGrpSpPr>
          <p:nvPr/>
        </p:nvGrpSpPr>
        <p:grpSpPr bwMode="auto">
          <a:xfrm>
            <a:off x="2311400" y="5534025"/>
            <a:ext cx="4465638" cy="1095375"/>
            <a:chOff x="1456" y="3486"/>
            <a:chExt cx="2813" cy="690"/>
          </a:xfrm>
        </p:grpSpPr>
        <p:sp>
          <p:nvSpPr>
            <p:cNvPr id="114692" name="Text Box 5"/>
            <p:cNvSpPr txBox="1">
              <a:spLocks noChangeArrowheads="1"/>
            </p:cNvSpPr>
            <p:nvPr/>
          </p:nvSpPr>
          <p:spPr bwMode="auto">
            <a:xfrm>
              <a:off x="1456" y="3492"/>
              <a:ext cx="21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/>
                <a:t>(a)</a:t>
              </a:r>
            </a:p>
          </p:txBody>
        </p:sp>
        <p:sp>
          <p:nvSpPr>
            <p:cNvPr id="114693" name="Text Box 6"/>
            <p:cNvSpPr txBox="1">
              <a:spLocks noChangeArrowheads="1"/>
            </p:cNvSpPr>
            <p:nvPr/>
          </p:nvSpPr>
          <p:spPr bwMode="auto">
            <a:xfrm>
              <a:off x="1739" y="3486"/>
              <a:ext cx="253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/>
                <a:t>Rosette form (left) and</a:t>
              </a:r>
              <a:br>
                <a:rPr lang="en-US" b="1"/>
              </a:br>
              <a:r>
                <a:rPr lang="en-US" b="1"/>
                <a:t>gibberellin-induced bolting</a:t>
              </a:r>
              <a:br>
                <a:rPr lang="en-US" b="1"/>
              </a:br>
              <a:r>
                <a:rPr lang="en-US" b="1"/>
                <a:t>(right)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67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153400" cy="250031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Fruit Growth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In many plants, both auxin and gibberellins must be present for fruit to develop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Gibberellins are used in spraying of Thompson seedless grapes</a:t>
            </a: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7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39.10b</a:t>
            </a:r>
          </a:p>
        </p:txBody>
      </p:sp>
      <p:pic>
        <p:nvPicPr>
          <p:cNvPr id="118786" name="Picture 12" descr="39_10bGibberellinEffec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727200"/>
            <a:ext cx="34813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87" name="Group 11"/>
          <p:cNvGrpSpPr>
            <a:grpSpLocks/>
          </p:cNvGrpSpPr>
          <p:nvPr/>
        </p:nvGrpSpPr>
        <p:grpSpPr bwMode="auto">
          <a:xfrm>
            <a:off x="2887663" y="4186238"/>
            <a:ext cx="3471862" cy="766762"/>
            <a:chOff x="1819" y="2637"/>
            <a:chExt cx="2187" cy="483"/>
          </a:xfrm>
        </p:grpSpPr>
        <p:sp>
          <p:nvSpPr>
            <p:cNvPr id="118788" name="Text Box 8"/>
            <p:cNvSpPr txBox="1">
              <a:spLocks noChangeArrowheads="1"/>
            </p:cNvSpPr>
            <p:nvPr/>
          </p:nvSpPr>
          <p:spPr bwMode="auto">
            <a:xfrm>
              <a:off x="1819" y="2637"/>
              <a:ext cx="254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(b)</a:t>
              </a:r>
            </a:p>
          </p:txBody>
        </p:sp>
        <p:sp>
          <p:nvSpPr>
            <p:cNvPr id="118789" name="Text Box 9"/>
            <p:cNvSpPr txBox="1">
              <a:spLocks noChangeArrowheads="1"/>
            </p:cNvSpPr>
            <p:nvPr/>
          </p:nvSpPr>
          <p:spPr bwMode="auto">
            <a:xfrm>
              <a:off x="2035" y="2637"/>
              <a:ext cx="1971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/>
                <a:t>Grapes from control vine</a:t>
              </a:r>
              <a:br>
                <a:rPr lang="en-US" sz="1800" b="1"/>
              </a:br>
              <a:r>
                <a:rPr lang="en-US" sz="1800" b="1"/>
                <a:t>(left) and gibberellin-treated</a:t>
              </a:r>
              <a:br>
                <a:rPr lang="en-US" sz="1800" b="1"/>
              </a:br>
              <a:r>
                <a:rPr lang="en-US" sz="1800" b="1"/>
                <a:t>vine (right)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15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2075"/>
            <a:ext cx="8229600" cy="176212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Germination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After water is imbibed, release of gibberellins from the embryo signals seeds to germinate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083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39.11</a:t>
            </a:r>
          </a:p>
        </p:txBody>
      </p:sp>
      <p:pic>
        <p:nvPicPr>
          <p:cNvPr id="122882" name="Picture 34" descr="39_11GrainGermi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27125"/>
            <a:ext cx="854868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5"/>
          <p:cNvSpPr txBox="1">
            <a:spLocks noChangeArrowheads="1"/>
          </p:cNvSpPr>
          <p:nvPr/>
        </p:nvSpPr>
        <p:spPr bwMode="auto">
          <a:xfrm>
            <a:off x="387350" y="1844675"/>
            <a:ext cx="10382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Aleurone</a:t>
            </a:r>
          </a:p>
        </p:txBody>
      </p:sp>
      <p:sp>
        <p:nvSpPr>
          <p:cNvPr id="122884" name="Text Box 8"/>
          <p:cNvSpPr txBox="1">
            <a:spLocks noChangeArrowheads="1"/>
          </p:cNvSpPr>
          <p:nvPr/>
        </p:nvSpPr>
        <p:spPr bwMode="auto">
          <a:xfrm>
            <a:off x="1479550" y="2051050"/>
            <a:ext cx="127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Endosperm</a:t>
            </a:r>
          </a:p>
        </p:txBody>
      </p:sp>
      <p:sp>
        <p:nvSpPr>
          <p:cNvPr id="122885" name="Text Box 9"/>
          <p:cNvSpPr txBox="1">
            <a:spLocks noChangeArrowheads="1"/>
          </p:cNvSpPr>
          <p:nvPr/>
        </p:nvSpPr>
        <p:spPr bwMode="auto">
          <a:xfrm>
            <a:off x="2160588" y="3803650"/>
            <a:ext cx="6810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Water</a:t>
            </a:r>
          </a:p>
        </p:txBody>
      </p:sp>
      <p:sp>
        <p:nvSpPr>
          <p:cNvPr id="122886" name="Text Box 10"/>
          <p:cNvSpPr txBox="1">
            <a:spLocks noChangeArrowheads="1"/>
          </p:cNvSpPr>
          <p:nvPr/>
        </p:nvSpPr>
        <p:spPr bwMode="auto">
          <a:xfrm>
            <a:off x="1849438" y="4484688"/>
            <a:ext cx="12890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Scutellum</a:t>
            </a:r>
            <a:br>
              <a:rPr lang="en-US" sz="1800" b="1"/>
            </a:br>
            <a:r>
              <a:rPr lang="en-US" sz="1800" b="1"/>
              <a:t>(cotyledon)</a:t>
            </a:r>
          </a:p>
        </p:txBody>
      </p:sp>
      <p:sp>
        <p:nvSpPr>
          <p:cNvPr id="122887" name="Text Box 11"/>
          <p:cNvSpPr txBox="1">
            <a:spLocks noChangeArrowheads="1"/>
          </p:cNvSpPr>
          <p:nvPr/>
        </p:nvSpPr>
        <p:spPr bwMode="auto">
          <a:xfrm>
            <a:off x="4078288" y="4424363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Radicle</a:t>
            </a:r>
          </a:p>
        </p:txBody>
      </p:sp>
      <p:sp>
        <p:nvSpPr>
          <p:cNvPr id="122888" name="Text Box 12"/>
          <p:cNvSpPr txBox="1">
            <a:spLocks noChangeArrowheads="1"/>
          </p:cNvSpPr>
          <p:nvPr/>
        </p:nvSpPr>
        <p:spPr bwMode="auto">
          <a:xfrm>
            <a:off x="4833938" y="2719388"/>
            <a:ext cx="1130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ym typeface="Symbol" charset="0"/>
              </a:rPr>
              <a:t></a:t>
            </a:r>
            <a:r>
              <a:rPr lang="en-US" sz="1800" b="1"/>
              <a:t>-amylase</a:t>
            </a:r>
          </a:p>
        </p:txBody>
      </p:sp>
      <p:sp>
        <p:nvSpPr>
          <p:cNvPr id="122889" name="Text Box 13"/>
          <p:cNvSpPr txBox="1">
            <a:spLocks noChangeArrowheads="1"/>
          </p:cNvSpPr>
          <p:nvPr/>
        </p:nvSpPr>
        <p:spPr bwMode="auto">
          <a:xfrm>
            <a:off x="6931025" y="2727325"/>
            <a:ext cx="708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ym typeface="Symbol" charset="0"/>
              </a:rPr>
              <a:t>Sugar</a:t>
            </a:r>
            <a:endParaRPr lang="en-US" sz="1800" b="1"/>
          </a:p>
        </p:txBody>
      </p:sp>
      <p:sp>
        <p:nvSpPr>
          <p:cNvPr id="122890" name="Text Box 14"/>
          <p:cNvSpPr txBox="1">
            <a:spLocks noChangeArrowheads="1"/>
          </p:cNvSpPr>
          <p:nvPr/>
        </p:nvSpPr>
        <p:spPr bwMode="auto">
          <a:xfrm>
            <a:off x="3213100" y="2965450"/>
            <a:ext cx="3762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ym typeface="Symbol" charset="0"/>
              </a:rPr>
              <a:t>GA</a:t>
            </a:r>
            <a:endParaRPr lang="en-US" sz="1800" b="1"/>
          </a:p>
        </p:txBody>
      </p:sp>
      <p:sp>
        <p:nvSpPr>
          <p:cNvPr id="122891" name="Text Box 15"/>
          <p:cNvSpPr txBox="1">
            <a:spLocks noChangeArrowheads="1"/>
          </p:cNvSpPr>
          <p:nvPr/>
        </p:nvSpPr>
        <p:spPr bwMode="auto">
          <a:xfrm>
            <a:off x="3589338" y="3621088"/>
            <a:ext cx="376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ym typeface="Symbol" charset="0"/>
              </a:rPr>
              <a:t>GA</a:t>
            </a:r>
            <a:endParaRPr lang="en-US" sz="1800" b="1"/>
          </a:p>
        </p:txBody>
      </p:sp>
      <p:grpSp>
        <p:nvGrpSpPr>
          <p:cNvPr id="122892" name="Group 18"/>
          <p:cNvGrpSpPr>
            <a:grpSpLocks/>
          </p:cNvGrpSpPr>
          <p:nvPr/>
        </p:nvGrpSpPr>
        <p:grpSpPr bwMode="auto">
          <a:xfrm>
            <a:off x="2827338" y="1976438"/>
            <a:ext cx="279400" cy="277812"/>
            <a:chOff x="1642" y="575"/>
            <a:chExt cx="208" cy="208"/>
          </a:xfrm>
        </p:grpSpPr>
        <p:sp>
          <p:nvSpPr>
            <p:cNvPr id="122904" name="Oval 19"/>
            <p:cNvSpPr>
              <a:spLocks noChangeArrowheads="1"/>
            </p:cNvSpPr>
            <p:nvPr/>
          </p:nvSpPr>
          <p:spPr bwMode="auto">
            <a:xfrm>
              <a:off x="1642" y="575"/>
              <a:ext cx="208" cy="20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122905" name="Text Box 20"/>
            <p:cNvSpPr txBox="1">
              <a:spLocks noChangeArrowheads="1"/>
            </p:cNvSpPr>
            <p:nvPr/>
          </p:nvSpPr>
          <p:spPr bwMode="auto">
            <a:xfrm>
              <a:off x="1694" y="596"/>
              <a:ext cx="12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2893" name="Group 28"/>
          <p:cNvGrpSpPr>
            <a:grpSpLocks/>
          </p:cNvGrpSpPr>
          <p:nvPr/>
        </p:nvGrpSpPr>
        <p:grpSpPr bwMode="auto">
          <a:xfrm>
            <a:off x="4540250" y="1984375"/>
            <a:ext cx="279400" cy="277813"/>
            <a:chOff x="2860" y="1250"/>
            <a:chExt cx="176" cy="175"/>
          </a:xfrm>
        </p:grpSpPr>
        <p:sp>
          <p:nvSpPr>
            <p:cNvPr id="122902" name="Oval 22"/>
            <p:cNvSpPr>
              <a:spLocks noChangeArrowheads="1"/>
            </p:cNvSpPr>
            <p:nvPr/>
          </p:nvSpPr>
          <p:spPr bwMode="auto">
            <a:xfrm>
              <a:off x="2860" y="1250"/>
              <a:ext cx="176" cy="175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122903" name="Text Box 23"/>
            <p:cNvSpPr txBox="1">
              <a:spLocks noChangeArrowheads="1"/>
            </p:cNvSpPr>
            <p:nvPr/>
          </p:nvSpPr>
          <p:spPr bwMode="auto">
            <a:xfrm>
              <a:off x="2904" y="1260"/>
              <a:ext cx="10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2894" name="Group 27"/>
          <p:cNvGrpSpPr>
            <a:grpSpLocks/>
          </p:cNvGrpSpPr>
          <p:nvPr/>
        </p:nvGrpSpPr>
        <p:grpSpPr bwMode="auto">
          <a:xfrm>
            <a:off x="6596063" y="1990725"/>
            <a:ext cx="279400" cy="277813"/>
            <a:chOff x="4155" y="1254"/>
            <a:chExt cx="176" cy="175"/>
          </a:xfrm>
        </p:grpSpPr>
        <p:sp>
          <p:nvSpPr>
            <p:cNvPr id="122900" name="Oval 25"/>
            <p:cNvSpPr>
              <a:spLocks noChangeArrowheads="1"/>
            </p:cNvSpPr>
            <p:nvPr/>
          </p:nvSpPr>
          <p:spPr bwMode="auto">
            <a:xfrm>
              <a:off x="4155" y="1254"/>
              <a:ext cx="176" cy="175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122901" name="Text Box 26"/>
            <p:cNvSpPr txBox="1">
              <a:spLocks noChangeArrowheads="1"/>
            </p:cNvSpPr>
            <p:nvPr/>
          </p:nvSpPr>
          <p:spPr bwMode="auto">
            <a:xfrm>
              <a:off x="4207" y="1272"/>
              <a:ext cx="10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22895" name="Line 29"/>
          <p:cNvSpPr>
            <a:spLocks noChangeShapeType="1"/>
          </p:cNvSpPr>
          <p:nvPr/>
        </p:nvSpPr>
        <p:spPr bwMode="auto">
          <a:xfrm>
            <a:off x="1044575" y="2063750"/>
            <a:ext cx="47625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Line 30"/>
          <p:cNvSpPr>
            <a:spLocks noChangeShapeType="1"/>
          </p:cNvSpPr>
          <p:nvPr/>
        </p:nvSpPr>
        <p:spPr bwMode="auto">
          <a:xfrm flipH="1">
            <a:off x="1679575" y="2328863"/>
            <a:ext cx="119063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Line 31"/>
          <p:cNvSpPr>
            <a:spLocks noChangeShapeType="1"/>
          </p:cNvSpPr>
          <p:nvPr/>
        </p:nvSpPr>
        <p:spPr bwMode="auto">
          <a:xfrm>
            <a:off x="1481138" y="4060825"/>
            <a:ext cx="331787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Line 32"/>
          <p:cNvSpPr>
            <a:spLocks noChangeShapeType="1"/>
          </p:cNvSpPr>
          <p:nvPr/>
        </p:nvSpPr>
        <p:spPr bwMode="auto">
          <a:xfrm>
            <a:off x="3676650" y="3916363"/>
            <a:ext cx="357188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Line 33"/>
          <p:cNvSpPr>
            <a:spLocks noChangeShapeType="1"/>
          </p:cNvSpPr>
          <p:nvPr/>
        </p:nvSpPr>
        <p:spPr bwMode="auto">
          <a:xfrm>
            <a:off x="4921250" y="4524375"/>
            <a:ext cx="833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Brassinosteroids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534400" cy="2805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ヒラギノ角ゴ Pro W3" charset="0"/>
              </a:rPr>
              <a:t>Brassinosteroids </a:t>
            </a:r>
            <a:r>
              <a:rPr lang="en-US" sz="2800">
                <a:latin typeface="Arial" charset="0"/>
                <a:ea typeface="ヒラギノ角ゴ Pro W3" charset="0"/>
              </a:rPr>
              <a:t>are chemically similar to the sex hormones of animals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They induce cell elongation and division in stem segments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They slow leaf abscission and promote xylem differentiation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12493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2493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523875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Abscisic Acid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2720975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ヒラギノ角ゴ Pro W3" charset="0"/>
              </a:rPr>
              <a:t>Abscisic acid (ABA) </a:t>
            </a:r>
            <a:r>
              <a:rPr lang="en-US" sz="2800">
                <a:latin typeface="Arial" charset="0"/>
                <a:ea typeface="ヒラギノ角ゴ Pro W3" charset="0"/>
              </a:rPr>
              <a:t>slows growth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Two of the many effects of ABA</a:t>
            </a:r>
          </a:p>
          <a:p>
            <a:pPr marL="973138" lvl="1" indent="-288925" eaLnBrk="1" hangingPunct="1"/>
            <a:r>
              <a:rPr lang="en-US" sz="2600">
                <a:latin typeface="Arial" charset="0"/>
                <a:ea typeface="ヒラギノ角ゴ Pro W3" charset="0"/>
              </a:rPr>
              <a:t>Seed dormancy</a:t>
            </a:r>
          </a:p>
          <a:p>
            <a:pPr marL="973138" lvl="1" indent="-288925" eaLnBrk="1" hangingPunct="1"/>
            <a:r>
              <a:rPr lang="en-US" sz="2600">
                <a:latin typeface="Arial" charset="0"/>
                <a:ea typeface="ヒラギノ角ゴ Pro W3" charset="0"/>
              </a:rPr>
              <a:t>Drought tolerance</a:t>
            </a:r>
            <a:endParaRPr lang="en-US">
              <a:latin typeface="Arial" charset="0"/>
              <a:ea typeface="ヒラギノ角ゴ Pro W3" charset="0"/>
            </a:endParaRPr>
          </a:p>
        </p:txBody>
      </p:sp>
      <p:grpSp>
        <p:nvGrpSpPr>
          <p:cNvPr id="12697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2698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01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100513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Seed Dormancy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Seed dormancy ensures that the seed will germinate only in optimal conditions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In some seeds, dormancy is broken when ABA is removed by heavy rain, light, or prolonged cold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Precocious (early) germination can be caused by inactive or low levels of ABA</a:t>
            </a:r>
          </a:p>
        </p:txBody>
      </p:sp>
      <p:grpSp>
        <p:nvGrpSpPr>
          <p:cNvPr id="129026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902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2902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39.5</a:t>
            </a:r>
          </a:p>
        </p:txBody>
      </p:sp>
      <p:pic>
        <p:nvPicPr>
          <p:cNvPr id="57346" name="Picture 56" descr="39_05InqColeoptileSen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38150"/>
            <a:ext cx="854868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49250" y="879475"/>
            <a:ext cx="842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Control</a:t>
            </a:r>
          </a:p>
        </p:txBody>
      </p:sp>
      <p:sp>
        <p:nvSpPr>
          <p:cNvPr id="57348" name="Text Box 40"/>
          <p:cNvSpPr txBox="1">
            <a:spLocks noChangeArrowheads="1"/>
          </p:cNvSpPr>
          <p:nvPr/>
        </p:nvSpPr>
        <p:spPr bwMode="auto">
          <a:xfrm>
            <a:off x="846138" y="1493838"/>
            <a:ext cx="539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Light</a:t>
            </a:r>
          </a:p>
        </p:txBody>
      </p:sp>
      <p:sp>
        <p:nvSpPr>
          <p:cNvPr id="57349" name="Text Box 41"/>
          <p:cNvSpPr txBox="1">
            <a:spLocks noChangeArrowheads="1"/>
          </p:cNvSpPr>
          <p:nvPr/>
        </p:nvSpPr>
        <p:spPr bwMode="auto">
          <a:xfrm>
            <a:off x="4424363" y="615950"/>
            <a:ext cx="7921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Shaded </a:t>
            </a:r>
            <a:br>
              <a:rPr lang="en-US" sz="1600" b="1"/>
            </a:br>
            <a:r>
              <a:rPr lang="en-US" sz="1600" b="1"/>
              <a:t>side</a:t>
            </a:r>
          </a:p>
        </p:txBody>
      </p:sp>
      <p:sp>
        <p:nvSpPr>
          <p:cNvPr id="57350" name="Text Box 42"/>
          <p:cNvSpPr txBox="1">
            <a:spLocks noChangeArrowheads="1"/>
          </p:cNvSpPr>
          <p:nvPr/>
        </p:nvSpPr>
        <p:spPr bwMode="auto">
          <a:xfrm>
            <a:off x="3121025" y="2065338"/>
            <a:ext cx="11096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Illuminated</a:t>
            </a:r>
            <a:br>
              <a:rPr lang="en-US" sz="1600" b="1"/>
            </a:br>
            <a:r>
              <a:rPr lang="en-US" sz="1600" b="1"/>
              <a:t>side</a:t>
            </a:r>
          </a:p>
        </p:txBody>
      </p:sp>
      <p:sp>
        <p:nvSpPr>
          <p:cNvPr id="57351" name="Text Box 43"/>
          <p:cNvSpPr txBox="1">
            <a:spLocks noChangeArrowheads="1"/>
          </p:cNvSpPr>
          <p:nvPr/>
        </p:nvSpPr>
        <p:spPr bwMode="auto">
          <a:xfrm>
            <a:off x="5422900" y="2065338"/>
            <a:ext cx="15335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Boysen-Jensen</a:t>
            </a:r>
          </a:p>
        </p:txBody>
      </p:sp>
      <p:sp>
        <p:nvSpPr>
          <p:cNvPr id="57352" name="Text Box 44"/>
          <p:cNvSpPr txBox="1">
            <a:spLocks noChangeArrowheads="1"/>
          </p:cNvSpPr>
          <p:nvPr/>
        </p:nvSpPr>
        <p:spPr bwMode="auto">
          <a:xfrm>
            <a:off x="5429250" y="2744788"/>
            <a:ext cx="539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Light</a:t>
            </a:r>
          </a:p>
        </p:txBody>
      </p:sp>
      <p:sp>
        <p:nvSpPr>
          <p:cNvPr id="57353" name="Text Box 45"/>
          <p:cNvSpPr txBox="1">
            <a:spLocks noChangeArrowheads="1"/>
          </p:cNvSpPr>
          <p:nvPr/>
        </p:nvSpPr>
        <p:spPr bwMode="auto">
          <a:xfrm>
            <a:off x="338138" y="4425950"/>
            <a:ext cx="539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Light</a:t>
            </a:r>
          </a:p>
        </p:txBody>
      </p:sp>
      <p:sp>
        <p:nvSpPr>
          <p:cNvPr id="57354" name="Text Box 46"/>
          <p:cNvSpPr txBox="1">
            <a:spLocks noChangeArrowheads="1"/>
          </p:cNvSpPr>
          <p:nvPr/>
        </p:nvSpPr>
        <p:spPr bwMode="auto">
          <a:xfrm>
            <a:off x="338138" y="3683000"/>
            <a:ext cx="1889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Darwin and Darwin</a:t>
            </a:r>
          </a:p>
        </p:txBody>
      </p:sp>
      <p:sp>
        <p:nvSpPr>
          <p:cNvPr id="57355" name="Text Box 47"/>
          <p:cNvSpPr txBox="1">
            <a:spLocks noChangeArrowheads="1"/>
          </p:cNvSpPr>
          <p:nvPr/>
        </p:nvSpPr>
        <p:spPr bwMode="auto">
          <a:xfrm>
            <a:off x="5957888" y="4533900"/>
            <a:ext cx="1109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Gelatin</a:t>
            </a:r>
            <a:br>
              <a:rPr lang="en-US" sz="1600" b="1"/>
            </a:br>
            <a:r>
              <a:rPr lang="en-US" sz="1600" b="1"/>
              <a:t>(permeable)</a:t>
            </a:r>
          </a:p>
        </p:txBody>
      </p:sp>
      <p:sp>
        <p:nvSpPr>
          <p:cNvPr id="57356" name="Text Box 48"/>
          <p:cNvSpPr txBox="1">
            <a:spLocks noChangeArrowheads="1"/>
          </p:cNvSpPr>
          <p:nvPr/>
        </p:nvSpPr>
        <p:spPr bwMode="auto">
          <a:xfrm>
            <a:off x="7405688" y="4541838"/>
            <a:ext cx="140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Mica</a:t>
            </a:r>
            <a:br>
              <a:rPr lang="en-US" sz="1600" b="1"/>
            </a:br>
            <a:r>
              <a:rPr lang="en-US" sz="1600" b="1"/>
              <a:t>(impermeable)</a:t>
            </a:r>
          </a:p>
        </p:txBody>
      </p:sp>
      <p:sp>
        <p:nvSpPr>
          <p:cNvPr id="57357" name="Text Box 49"/>
          <p:cNvSpPr txBox="1">
            <a:spLocks noChangeArrowheads="1"/>
          </p:cNvSpPr>
          <p:nvPr/>
        </p:nvSpPr>
        <p:spPr bwMode="auto">
          <a:xfrm>
            <a:off x="950913" y="5521325"/>
            <a:ext cx="11096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 Tip</a:t>
            </a:r>
            <a:br>
              <a:rPr lang="en-US" sz="1600" b="1"/>
            </a:br>
            <a:r>
              <a:rPr lang="en-US" sz="1600" b="1"/>
              <a:t>removed</a:t>
            </a:r>
          </a:p>
        </p:txBody>
      </p:sp>
      <p:sp>
        <p:nvSpPr>
          <p:cNvPr id="57358" name="Text Box 50"/>
          <p:cNvSpPr txBox="1">
            <a:spLocks noChangeArrowheads="1"/>
          </p:cNvSpPr>
          <p:nvPr/>
        </p:nvSpPr>
        <p:spPr bwMode="auto">
          <a:xfrm>
            <a:off x="2070100" y="5514975"/>
            <a:ext cx="8048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Opaque</a:t>
            </a:r>
            <a:br>
              <a:rPr lang="en-US" sz="1600" b="1"/>
            </a:br>
            <a:r>
              <a:rPr lang="en-US" sz="1600" b="1"/>
              <a:t>cap</a:t>
            </a:r>
          </a:p>
        </p:txBody>
      </p:sp>
      <p:sp>
        <p:nvSpPr>
          <p:cNvPr id="57359" name="Text Box 51"/>
          <p:cNvSpPr txBox="1">
            <a:spLocks noChangeArrowheads="1"/>
          </p:cNvSpPr>
          <p:nvPr/>
        </p:nvSpPr>
        <p:spPr bwMode="auto">
          <a:xfrm>
            <a:off x="3292475" y="5510213"/>
            <a:ext cx="6858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Trans-</a:t>
            </a:r>
            <a:br>
              <a:rPr lang="en-US" sz="1600" b="1"/>
            </a:br>
            <a:r>
              <a:rPr lang="en-US" sz="1600" b="1"/>
              <a:t>parent</a:t>
            </a:r>
            <a:br>
              <a:rPr lang="en-US" sz="1600" b="1"/>
            </a:br>
            <a:r>
              <a:rPr lang="en-US" sz="1600" b="1"/>
              <a:t>cap</a:t>
            </a:r>
          </a:p>
        </p:txBody>
      </p:sp>
      <p:sp>
        <p:nvSpPr>
          <p:cNvPr id="57360" name="Text Box 52"/>
          <p:cNvSpPr txBox="1">
            <a:spLocks noChangeArrowheads="1"/>
          </p:cNvSpPr>
          <p:nvPr/>
        </p:nvSpPr>
        <p:spPr bwMode="auto">
          <a:xfrm>
            <a:off x="4305300" y="5516563"/>
            <a:ext cx="11080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Opaque</a:t>
            </a:r>
            <a:br>
              <a:rPr lang="en-US" sz="1600" b="1"/>
            </a:br>
            <a:r>
              <a:rPr lang="en-US" sz="1600" b="1"/>
              <a:t>shield over</a:t>
            </a:r>
            <a:br>
              <a:rPr lang="en-US" sz="1600" b="1"/>
            </a:br>
            <a:r>
              <a:rPr lang="en-US" sz="1600" b="1"/>
              <a:t>curvature</a:t>
            </a:r>
          </a:p>
        </p:txBody>
      </p:sp>
      <p:sp>
        <p:nvSpPr>
          <p:cNvPr id="57361" name="Text Box 53"/>
          <p:cNvSpPr txBox="1">
            <a:spLocks noChangeArrowheads="1"/>
          </p:cNvSpPr>
          <p:nvPr/>
        </p:nvSpPr>
        <p:spPr bwMode="auto">
          <a:xfrm>
            <a:off x="328613" y="449263"/>
            <a:ext cx="9747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B11C27"/>
                </a:solidFill>
              </a:rPr>
              <a:t>RESULTS</a:t>
            </a:r>
          </a:p>
        </p:txBody>
      </p:sp>
      <p:sp>
        <p:nvSpPr>
          <p:cNvPr id="57362" name="Line 54"/>
          <p:cNvSpPr>
            <a:spLocks noChangeShapeType="1"/>
          </p:cNvSpPr>
          <p:nvPr/>
        </p:nvSpPr>
        <p:spPr bwMode="auto">
          <a:xfrm flipH="1">
            <a:off x="4033838" y="793750"/>
            <a:ext cx="357187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55"/>
          <p:cNvSpPr>
            <a:spLocks noChangeShapeType="1"/>
          </p:cNvSpPr>
          <p:nvPr/>
        </p:nvSpPr>
        <p:spPr bwMode="auto">
          <a:xfrm flipH="1">
            <a:off x="3479800" y="1401763"/>
            <a:ext cx="15875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39.12</a:t>
            </a:r>
          </a:p>
        </p:txBody>
      </p:sp>
      <p:pic>
        <p:nvPicPr>
          <p:cNvPr id="131074" name="Picture 33" descr="39_12_PrecocioGermi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36525"/>
            <a:ext cx="48593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4500563" y="190500"/>
            <a:ext cx="2333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Red mangrove</a:t>
            </a:r>
            <a:br>
              <a:rPr lang="en-US" sz="1800" b="1"/>
            </a:br>
            <a:r>
              <a:rPr lang="en-US" sz="1800" b="1"/>
              <a:t>(</a:t>
            </a:r>
            <a:r>
              <a:rPr lang="en-US" sz="1800" b="1" i="1"/>
              <a:t>Rhizophora mangle</a:t>
            </a:r>
            <a:r>
              <a:rPr lang="en-US" sz="1800" b="1"/>
              <a:t>)</a:t>
            </a:r>
            <a:br>
              <a:rPr lang="en-US" sz="1800" b="1"/>
            </a:br>
            <a:r>
              <a:rPr lang="en-US" sz="1800" b="1"/>
              <a:t>seeds</a:t>
            </a:r>
          </a:p>
        </p:txBody>
      </p:sp>
      <p:sp>
        <p:nvSpPr>
          <p:cNvPr id="131076" name="Text Box 28"/>
          <p:cNvSpPr txBox="1">
            <a:spLocks noChangeArrowheads="1"/>
          </p:cNvSpPr>
          <p:nvPr/>
        </p:nvSpPr>
        <p:spPr bwMode="auto">
          <a:xfrm>
            <a:off x="4679950" y="576738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Maize mutant</a:t>
            </a:r>
          </a:p>
        </p:txBody>
      </p:sp>
      <p:sp>
        <p:nvSpPr>
          <p:cNvPr id="131077" name="Text Box 29"/>
          <p:cNvSpPr txBox="1">
            <a:spLocks noChangeArrowheads="1"/>
          </p:cNvSpPr>
          <p:nvPr/>
        </p:nvSpPr>
        <p:spPr bwMode="auto">
          <a:xfrm>
            <a:off x="5043488" y="2559050"/>
            <a:ext cx="1128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Coleoptile</a:t>
            </a:r>
          </a:p>
        </p:txBody>
      </p:sp>
      <p:sp>
        <p:nvSpPr>
          <p:cNvPr id="131078" name="Line 30"/>
          <p:cNvSpPr>
            <a:spLocks noChangeShapeType="1"/>
          </p:cNvSpPr>
          <p:nvPr/>
        </p:nvSpPr>
        <p:spPr bwMode="auto">
          <a:xfrm>
            <a:off x="5437188" y="2830513"/>
            <a:ext cx="47625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AutoShape 31"/>
          <p:cNvSpPr>
            <a:spLocks noChangeArrowheads="1"/>
          </p:cNvSpPr>
          <p:nvPr/>
        </p:nvSpPr>
        <p:spPr bwMode="auto">
          <a:xfrm>
            <a:off x="4418013" y="5781675"/>
            <a:ext cx="184150" cy="200025"/>
          </a:xfrm>
          <a:prstGeom prst="triangle">
            <a:avLst>
              <a:gd name="adj" fmla="val 50000"/>
            </a:avLst>
          </a:prstGeom>
          <a:solidFill>
            <a:srgbClr val="0292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131080" name="AutoShape 32"/>
          <p:cNvSpPr>
            <a:spLocks noChangeArrowheads="1"/>
          </p:cNvSpPr>
          <p:nvPr/>
        </p:nvSpPr>
        <p:spPr bwMode="auto">
          <a:xfrm rot="-5400000">
            <a:off x="4225926" y="206375"/>
            <a:ext cx="184150" cy="200025"/>
          </a:xfrm>
          <a:prstGeom prst="triangle">
            <a:avLst>
              <a:gd name="adj" fmla="val 50000"/>
            </a:avLst>
          </a:prstGeom>
          <a:solidFill>
            <a:srgbClr val="0292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39.12a</a:t>
            </a:r>
          </a:p>
        </p:txBody>
      </p:sp>
      <p:pic>
        <p:nvPicPr>
          <p:cNvPr id="133122" name="Picture 11" descr="39_12aPrecocioGermi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6525"/>
            <a:ext cx="46466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4602163" y="190500"/>
            <a:ext cx="2333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Red mangrove</a:t>
            </a:r>
            <a:br>
              <a:rPr lang="en-US" sz="1800" b="1"/>
            </a:br>
            <a:r>
              <a:rPr lang="en-US" sz="1800" b="1"/>
              <a:t>(</a:t>
            </a:r>
            <a:r>
              <a:rPr lang="en-US" sz="1800" b="1" i="1"/>
              <a:t>Rhizophora mangle</a:t>
            </a:r>
            <a:r>
              <a:rPr lang="en-US" sz="1800" b="1"/>
              <a:t>)</a:t>
            </a:r>
            <a:br>
              <a:rPr lang="en-US" sz="1800" b="1"/>
            </a:br>
            <a:r>
              <a:rPr lang="en-US" sz="1800" b="1"/>
              <a:t>seeds</a:t>
            </a:r>
          </a:p>
        </p:txBody>
      </p:sp>
      <p:sp>
        <p:nvSpPr>
          <p:cNvPr id="133124" name="AutoShape 9"/>
          <p:cNvSpPr>
            <a:spLocks noChangeArrowheads="1"/>
          </p:cNvSpPr>
          <p:nvPr/>
        </p:nvSpPr>
        <p:spPr bwMode="auto">
          <a:xfrm rot="-5400000">
            <a:off x="4327526" y="206375"/>
            <a:ext cx="184150" cy="200025"/>
          </a:xfrm>
          <a:prstGeom prst="triangle">
            <a:avLst>
              <a:gd name="adj" fmla="val 50000"/>
            </a:avLst>
          </a:prstGeom>
          <a:solidFill>
            <a:srgbClr val="0292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39.12b</a:t>
            </a:r>
          </a:p>
        </p:txBody>
      </p:sp>
      <p:pic>
        <p:nvPicPr>
          <p:cNvPr id="135170" name="Picture 11" descr="39_12bPrecocioGermi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008063"/>
            <a:ext cx="34385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3263900" y="5394325"/>
            <a:ext cx="20018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Maize mutant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3735388" y="1157288"/>
            <a:ext cx="15779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Coleoptile</a:t>
            </a:r>
          </a:p>
        </p:txBody>
      </p:sp>
      <p:sp>
        <p:nvSpPr>
          <p:cNvPr id="135173" name="Line 7"/>
          <p:cNvSpPr>
            <a:spLocks noChangeShapeType="1"/>
          </p:cNvSpPr>
          <p:nvPr/>
        </p:nvSpPr>
        <p:spPr bwMode="auto">
          <a:xfrm>
            <a:off x="4271963" y="1506538"/>
            <a:ext cx="595312" cy="7556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AutoShape 8"/>
          <p:cNvSpPr>
            <a:spLocks noChangeArrowheads="1"/>
          </p:cNvSpPr>
          <p:nvPr/>
        </p:nvSpPr>
        <p:spPr bwMode="auto">
          <a:xfrm>
            <a:off x="2924175" y="5424488"/>
            <a:ext cx="223838" cy="212725"/>
          </a:xfrm>
          <a:prstGeom prst="triangle">
            <a:avLst>
              <a:gd name="adj" fmla="val 50000"/>
            </a:avLst>
          </a:prstGeom>
          <a:solidFill>
            <a:srgbClr val="0292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1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3025"/>
            <a:ext cx="8077200" cy="246697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Drought Tolerance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ABA is the primary internal signal that enables plants to withstand drought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ABA accumulation causes stomata to close rapidly</a:t>
            </a:r>
            <a:endParaRPr lang="en-US" sz="3400">
              <a:latin typeface="Arial" charset="0"/>
              <a:ea typeface="ヒラギノ角ゴ Pro W3" charset="0"/>
            </a:endParaRPr>
          </a:p>
        </p:txBody>
      </p:sp>
      <p:grpSp>
        <p:nvGrpSpPr>
          <p:cNvPr id="13721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722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3721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1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15938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Strigolactones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7924800" cy="44815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The hormones called </a:t>
            </a:r>
            <a:r>
              <a:rPr lang="en-US" sz="2800" b="1">
                <a:latin typeface="Arial" charset="0"/>
                <a:ea typeface="ヒラギノ角ゴ Pro W3" charset="0"/>
              </a:rPr>
              <a:t>strigolactones</a:t>
            </a:r>
            <a:endParaRPr lang="en-US" sz="2800">
              <a:latin typeface="Arial" charset="0"/>
              <a:ea typeface="ヒラギノ角ゴ Pro W3" charset="0"/>
            </a:endParaRPr>
          </a:p>
          <a:p>
            <a:pPr marL="973138" lvl="1" eaLnBrk="1" hangingPunct="1"/>
            <a:r>
              <a:rPr lang="en-US" sz="2600">
                <a:latin typeface="Arial" charset="0"/>
                <a:ea typeface="ヒラギノ角ゴ Pro W3" charset="0"/>
              </a:rPr>
              <a:t>Stimulate seed germination</a:t>
            </a:r>
          </a:p>
          <a:p>
            <a:pPr marL="973138" lvl="1" eaLnBrk="1" hangingPunct="1"/>
            <a:r>
              <a:rPr lang="en-US" sz="2600">
                <a:latin typeface="Arial" charset="0"/>
                <a:ea typeface="ヒラギノ角ゴ Pro W3" charset="0"/>
              </a:rPr>
              <a:t>Help establish mycorrhizal associations</a:t>
            </a:r>
          </a:p>
          <a:p>
            <a:pPr marL="973138" lvl="1" eaLnBrk="1" hangingPunct="1"/>
            <a:r>
              <a:rPr lang="en-US" sz="2600">
                <a:latin typeface="Arial" charset="0"/>
                <a:ea typeface="ヒラギノ角ゴ Pro W3" charset="0"/>
              </a:rPr>
              <a:t>Help control apical dominance</a:t>
            </a:r>
            <a:endParaRPr lang="en-US" sz="2400">
              <a:latin typeface="Arial" charset="0"/>
              <a:ea typeface="ヒラギノ角ゴ Pro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Strigolactones are named for parasitic </a:t>
            </a:r>
            <a:r>
              <a:rPr lang="en-US" sz="2800" i="1">
                <a:latin typeface="Arial" charset="0"/>
                <a:ea typeface="ヒラギノ角ゴ Pro W3" charset="0"/>
              </a:rPr>
              <a:t>Striga</a:t>
            </a:r>
            <a:r>
              <a:rPr lang="en-US" sz="2800">
                <a:latin typeface="Arial" charset="0"/>
                <a:ea typeface="ヒラギノ角ゴ Pro W3" charset="0"/>
              </a:rPr>
              <a:t> plants</a:t>
            </a:r>
          </a:p>
          <a:p>
            <a:pPr eaLnBrk="1" hangingPunct="1"/>
            <a:r>
              <a:rPr lang="en-US" sz="2800" i="1">
                <a:latin typeface="Arial" charset="0"/>
                <a:ea typeface="ヒラギノ角ゴ Pro W3" charset="0"/>
              </a:rPr>
              <a:t>Striga</a:t>
            </a:r>
            <a:r>
              <a:rPr lang="en-US" sz="2800">
                <a:latin typeface="Arial" charset="0"/>
                <a:ea typeface="ヒラギノ角ゴ Pro W3" charset="0"/>
              </a:rPr>
              <a:t> seeds germinate when host plants exude strigolactones through their roots</a:t>
            </a:r>
          </a:p>
        </p:txBody>
      </p:sp>
      <p:grpSp>
        <p:nvGrpSpPr>
          <p:cNvPr id="13926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3926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1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15938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Ethylene</a:t>
            </a:r>
            <a:endParaRPr lang="en-US" i="1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534400" cy="28051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Plants produce </a:t>
            </a:r>
            <a:r>
              <a:rPr lang="en-US" sz="2800" b="1">
                <a:latin typeface="Arial" charset="0"/>
                <a:ea typeface="ヒラギノ角ゴ Pro W3" charset="0"/>
              </a:rPr>
              <a:t>ethylene </a:t>
            </a:r>
            <a:r>
              <a:rPr lang="en-US" sz="2800">
                <a:latin typeface="Arial" charset="0"/>
                <a:ea typeface="ヒラギノ角ゴ Pro W3" charset="0"/>
              </a:rPr>
              <a:t>in response to stresses such as drought, flooding, mechanical pressure, injury, and infection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The effects of ethylene include response to mechanical stress, senescence, leaf abscission, and fruit ripening</a:t>
            </a:r>
          </a:p>
        </p:txBody>
      </p:sp>
      <p:grpSp>
        <p:nvGrpSpPr>
          <p:cNvPr id="141315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41316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3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7788"/>
            <a:ext cx="8229600" cy="303371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The Triple Response to Mechanical Stress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Ethylene induces the </a:t>
            </a:r>
            <a:r>
              <a:rPr lang="en-US" sz="2800" b="1">
                <a:latin typeface="Arial" charset="0"/>
                <a:ea typeface="ヒラギノ角ゴ Pro W3" charset="0"/>
              </a:rPr>
              <a:t>triple response</a:t>
            </a:r>
            <a:r>
              <a:rPr lang="en-US" sz="2800">
                <a:latin typeface="Arial" charset="0"/>
                <a:ea typeface="ヒラギノ角ゴ Pro W3" charset="0"/>
              </a:rPr>
              <a:t>, which allows a growing shoot to avoid obstacles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The triple response consists of a slowing of stem elongation, a thickening of the stem, and horizontal growth</a:t>
            </a:r>
          </a:p>
        </p:txBody>
      </p:sp>
      <p:grpSp>
        <p:nvGrpSpPr>
          <p:cNvPr id="14336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36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4" descr="39_13TripleRespon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6525"/>
            <a:ext cx="7945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1544638" y="6202363"/>
            <a:ext cx="6208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Ethylene concentration (parts per million)</a:t>
            </a:r>
          </a:p>
        </p:txBody>
      </p:sp>
      <p:sp>
        <p:nvSpPr>
          <p:cNvPr id="145411" name="Text Box 9"/>
          <p:cNvSpPr txBox="1">
            <a:spLocks noChangeArrowheads="1"/>
          </p:cNvSpPr>
          <p:nvPr/>
        </p:nvSpPr>
        <p:spPr bwMode="auto">
          <a:xfrm>
            <a:off x="930275" y="5349875"/>
            <a:ext cx="612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0.00</a:t>
            </a:r>
          </a:p>
        </p:txBody>
      </p:sp>
      <p:sp>
        <p:nvSpPr>
          <p:cNvPr id="145412" name="Text Box 10"/>
          <p:cNvSpPr txBox="1">
            <a:spLocks noChangeArrowheads="1"/>
          </p:cNvSpPr>
          <p:nvPr/>
        </p:nvSpPr>
        <p:spPr bwMode="auto">
          <a:xfrm>
            <a:off x="2576513" y="5356225"/>
            <a:ext cx="612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0.10</a:t>
            </a:r>
          </a:p>
        </p:txBody>
      </p:sp>
      <p:sp>
        <p:nvSpPr>
          <p:cNvPr id="145413" name="Text Box 11"/>
          <p:cNvSpPr txBox="1">
            <a:spLocks noChangeArrowheads="1"/>
          </p:cNvSpPr>
          <p:nvPr/>
        </p:nvSpPr>
        <p:spPr bwMode="auto">
          <a:xfrm>
            <a:off x="4224338" y="5349875"/>
            <a:ext cx="612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0.20</a:t>
            </a:r>
          </a:p>
        </p:txBody>
      </p:sp>
      <p:sp>
        <p:nvSpPr>
          <p:cNvPr id="145414" name="Text Box 12"/>
          <p:cNvSpPr txBox="1">
            <a:spLocks noChangeArrowheads="1"/>
          </p:cNvSpPr>
          <p:nvPr/>
        </p:nvSpPr>
        <p:spPr bwMode="auto">
          <a:xfrm>
            <a:off x="5851525" y="5349875"/>
            <a:ext cx="612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0.40</a:t>
            </a:r>
          </a:p>
        </p:txBody>
      </p:sp>
      <p:sp>
        <p:nvSpPr>
          <p:cNvPr id="145415" name="Text Box 13"/>
          <p:cNvSpPr txBox="1">
            <a:spLocks noChangeArrowheads="1"/>
          </p:cNvSpPr>
          <p:nvPr/>
        </p:nvSpPr>
        <p:spPr bwMode="auto">
          <a:xfrm>
            <a:off x="7437438" y="5356225"/>
            <a:ext cx="612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0.80</a:t>
            </a:r>
          </a:p>
        </p:txBody>
      </p:sp>
      <p:sp>
        <p:nvSpPr>
          <p:cNvPr id="1454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39.13</a:t>
            </a:r>
          </a:p>
        </p:txBody>
      </p:sp>
    </p:spTree>
    <p:extLst>
      <p:ext uri="{BB962C8B-B14F-4D97-AF65-F5344CB8AC3E}">
        <p14:creationId xmlns:p14="http://schemas.microsoft.com/office/powerpoint/2010/main" val="231760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6838"/>
            <a:ext cx="8305800" cy="25003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Ethylene-insensitive mutants fail to undergo the triple response after exposure to ethylene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Other mutants undergo the triple response in air but do not respond to inhibitors of ethylene synthesis</a:t>
            </a:r>
          </a:p>
        </p:txBody>
      </p:sp>
      <p:grpSp>
        <p:nvGrpSpPr>
          <p:cNvPr id="14745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4745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0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39.14</a:t>
            </a:r>
          </a:p>
        </p:txBody>
      </p:sp>
      <p:pic>
        <p:nvPicPr>
          <p:cNvPr id="149506" name="Picture 19" descr="39_14_EthyleneMutan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492125"/>
            <a:ext cx="6640513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5"/>
          <p:cNvSpPr txBox="1">
            <a:spLocks noChangeArrowheads="1"/>
          </p:cNvSpPr>
          <p:nvPr/>
        </p:nvSpPr>
        <p:spPr bwMode="auto">
          <a:xfrm>
            <a:off x="1287463" y="5932488"/>
            <a:ext cx="1631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(a) </a:t>
            </a:r>
            <a:r>
              <a:rPr lang="en-US" sz="1800" b="1" i="1"/>
              <a:t>ein</a:t>
            </a:r>
            <a:r>
              <a:rPr lang="en-US" sz="1800" b="1"/>
              <a:t> mutant</a:t>
            </a:r>
          </a:p>
        </p:txBody>
      </p:sp>
      <p:sp>
        <p:nvSpPr>
          <p:cNvPr id="149508" name="Text Box 11"/>
          <p:cNvSpPr txBox="1">
            <a:spLocks noChangeArrowheads="1"/>
          </p:cNvSpPr>
          <p:nvPr/>
        </p:nvSpPr>
        <p:spPr bwMode="auto">
          <a:xfrm>
            <a:off x="4627563" y="5926138"/>
            <a:ext cx="1631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(b) </a:t>
            </a:r>
            <a:r>
              <a:rPr lang="en-US" sz="1800" b="1" i="1"/>
              <a:t>ctr</a:t>
            </a:r>
            <a:r>
              <a:rPr lang="en-US" sz="1800" b="1"/>
              <a:t> mutant</a:t>
            </a:r>
          </a:p>
        </p:txBody>
      </p:sp>
      <p:sp>
        <p:nvSpPr>
          <p:cNvPr id="149509" name="Text Box 12"/>
          <p:cNvSpPr txBox="1">
            <a:spLocks noChangeArrowheads="1"/>
          </p:cNvSpPr>
          <p:nvPr/>
        </p:nvSpPr>
        <p:spPr bwMode="auto">
          <a:xfrm>
            <a:off x="6724650" y="773113"/>
            <a:ext cx="11953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/>
              <a:t>ctr</a:t>
            </a:r>
            <a:r>
              <a:rPr lang="en-US" sz="1800" b="1"/>
              <a:t> mutant</a:t>
            </a:r>
          </a:p>
        </p:txBody>
      </p:sp>
      <p:sp>
        <p:nvSpPr>
          <p:cNvPr id="149510" name="Text Box 13"/>
          <p:cNvSpPr txBox="1">
            <a:spLocks noChangeArrowheads="1"/>
          </p:cNvSpPr>
          <p:nvPr/>
        </p:nvSpPr>
        <p:spPr bwMode="auto">
          <a:xfrm>
            <a:off x="4919663" y="501650"/>
            <a:ext cx="1195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/>
              <a:t>ein</a:t>
            </a:r>
            <a:r>
              <a:rPr lang="en-US" sz="1800" b="1"/>
              <a:t> mutant</a:t>
            </a:r>
          </a:p>
        </p:txBody>
      </p:sp>
      <p:sp>
        <p:nvSpPr>
          <p:cNvPr id="149511" name="Line 14"/>
          <p:cNvSpPr>
            <a:spLocks noChangeShapeType="1"/>
          </p:cNvSpPr>
          <p:nvPr/>
        </p:nvSpPr>
        <p:spPr bwMode="auto">
          <a:xfrm flipH="1">
            <a:off x="3294063" y="622300"/>
            <a:ext cx="1560512" cy="396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Line 15"/>
          <p:cNvSpPr>
            <a:spLocks noChangeShapeType="1"/>
          </p:cNvSpPr>
          <p:nvPr/>
        </p:nvSpPr>
        <p:spPr bwMode="auto">
          <a:xfrm flipH="1">
            <a:off x="3286125" y="622300"/>
            <a:ext cx="1560513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Line 16"/>
          <p:cNvSpPr>
            <a:spLocks noChangeShapeType="1"/>
          </p:cNvSpPr>
          <p:nvPr/>
        </p:nvSpPr>
        <p:spPr bwMode="auto">
          <a:xfrm flipH="1">
            <a:off x="6132513" y="1052513"/>
            <a:ext cx="714375" cy="3413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Line 17"/>
          <p:cNvSpPr>
            <a:spLocks noChangeShapeType="1"/>
          </p:cNvSpPr>
          <p:nvPr/>
        </p:nvSpPr>
        <p:spPr bwMode="auto">
          <a:xfrm flipH="1">
            <a:off x="6132513" y="1046163"/>
            <a:ext cx="714375" cy="341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915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In 1913, Peter Boysen-Jensen demonstrated that the signal was a mobile chemical substance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7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39.14a</a:t>
            </a:r>
          </a:p>
        </p:txBody>
      </p:sp>
      <p:pic>
        <p:nvPicPr>
          <p:cNvPr id="151554" name="Picture 13" descr="39_14aEthyleneMutan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81013"/>
            <a:ext cx="4852987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2185988" y="5932488"/>
            <a:ext cx="1631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(a) </a:t>
            </a:r>
            <a:r>
              <a:rPr lang="en-US" sz="1800" b="1" i="1"/>
              <a:t>ein</a:t>
            </a:r>
            <a:r>
              <a:rPr lang="en-US" sz="1800" b="1"/>
              <a:t> mutant</a:t>
            </a:r>
          </a:p>
        </p:txBody>
      </p:sp>
      <p:sp>
        <p:nvSpPr>
          <p:cNvPr id="151556" name="Text Box 7"/>
          <p:cNvSpPr txBox="1">
            <a:spLocks noChangeArrowheads="1"/>
          </p:cNvSpPr>
          <p:nvPr/>
        </p:nvSpPr>
        <p:spPr bwMode="auto">
          <a:xfrm>
            <a:off x="5818188" y="501650"/>
            <a:ext cx="1195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/>
              <a:t>ein</a:t>
            </a:r>
            <a:r>
              <a:rPr lang="en-US" sz="1800" b="1"/>
              <a:t> mutant</a:t>
            </a:r>
          </a:p>
        </p:txBody>
      </p:sp>
      <p:sp>
        <p:nvSpPr>
          <p:cNvPr id="151557" name="Line 8"/>
          <p:cNvSpPr>
            <a:spLocks noChangeShapeType="1"/>
          </p:cNvSpPr>
          <p:nvPr/>
        </p:nvSpPr>
        <p:spPr bwMode="auto">
          <a:xfrm flipH="1">
            <a:off x="4192588" y="622300"/>
            <a:ext cx="1560512" cy="396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Line 9"/>
          <p:cNvSpPr>
            <a:spLocks noChangeShapeType="1"/>
          </p:cNvSpPr>
          <p:nvPr/>
        </p:nvSpPr>
        <p:spPr bwMode="auto">
          <a:xfrm flipH="1">
            <a:off x="4184650" y="622300"/>
            <a:ext cx="1560513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39.14b</a:t>
            </a:r>
          </a:p>
        </p:txBody>
      </p:sp>
      <p:pic>
        <p:nvPicPr>
          <p:cNvPr id="153602" name="Picture 13" descr="39_14bEthyleneMutan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630238"/>
            <a:ext cx="32924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2962275" y="5794375"/>
            <a:ext cx="1631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(b) </a:t>
            </a:r>
            <a:r>
              <a:rPr lang="en-US" sz="1800" b="1" i="1"/>
              <a:t>ctr</a:t>
            </a:r>
            <a:r>
              <a:rPr lang="en-US" sz="1800" b="1"/>
              <a:t> mutant</a:t>
            </a:r>
          </a:p>
        </p:txBody>
      </p:sp>
      <p:sp>
        <p:nvSpPr>
          <p:cNvPr id="153604" name="Text Box 6"/>
          <p:cNvSpPr txBox="1">
            <a:spLocks noChangeArrowheads="1"/>
          </p:cNvSpPr>
          <p:nvPr/>
        </p:nvSpPr>
        <p:spPr bwMode="auto">
          <a:xfrm>
            <a:off x="5059363" y="641350"/>
            <a:ext cx="1195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/>
              <a:t>ctr</a:t>
            </a:r>
            <a:r>
              <a:rPr lang="en-US" sz="1800" b="1"/>
              <a:t> mutant</a:t>
            </a:r>
          </a:p>
        </p:txBody>
      </p:sp>
      <p:sp>
        <p:nvSpPr>
          <p:cNvPr id="153605" name="Line 10"/>
          <p:cNvSpPr>
            <a:spLocks noChangeShapeType="1"/>
          </p:cNvSpPr>
          <p:nvPr/>
        </p:nvSpPr>
        <p:spPr bwMode="auto">
          <a:xfrm flipH="1">
            <a:off x="4467225" y="920750"/>
            <a:ext cx="714375" cy="3413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Line 11"/>
          <p:cNvSpPr>
            <a:spLocks noChangeShapeType="1"/>
          </p:cNvSpPr>
          <p:nvPr/>
        </p:nvSpPr>
        <p:spPr bwMode="auto">
          <a:xfrm flipH="1">
            <a:off x="4467225" y="914400"/>
            <a:ext cx="714375" cy="341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7924800" cy="3143250"/>
          </a:xfrm>
        </p:spPr>
        <p:txBody>
          <a:bodyPr/>
          <a:lstStyle/>
          <a:p>
            <a:pPr marL="350838" indent="-350838"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Senescence</a:t>
            </a:r>
          </a:p>
          <a:p>
            <a:pPr marL="350838" indent="-350838" eaLnBrk="1" hangingPunct="1"/>
            <a:r>
              <a:rPr lang="en-US" sz="2800" b="1">
                <a:latin typeface="Arial" charset="0"/>
                <a:ea typeface="ヒラギノ角ゴ Pro W3" charset="0"/>
              </a:rPr>
              <a:t>Senescence </a:t>
            </a:r>
            <a:r>
              <a:rPr lang="en-US" sz="2800">
                <a:latin typeface="Arial" charset="0"/>
                <a:ea typeface="ヒラギノ角ゴ Pro W3" charset="0"/>
              </a:rPr>
              <a:t>is the programmed death of cells or organs</a:t>
            </a:r>
          </a:p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A burst of ethylene is associated with apoptosis, the programmed destruction of cells, organs, or whole plants</a:t>
            </a:r>
          </a:p>
        </p:txBody>
      </p:sp>
      <p:grpSp>
        <p:nvGrpSpPr>
          <p:cNvPr id="15565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4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2075"/>
            <a:ext cx="8077200" cy="2219325"/>
          </a:xfrm>
        </p:spPr>
        <p:txBody>
          <a:bodyPr/>
          <a:lstStyle/>
          <a:p>
            <a:pPr marL="350838" indent="-350838"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Leaf Abscission</a:t>
            </a:r>
          </a:p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A change in the balance of auxin and ethylene controls leaf abscission, the process that occurs in autumn when a leaf falls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15769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77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5769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39.15</a:t>
            </a:r>
          </a:p>
        </p:txBody>
      </p:sp>
      <p:pic>
        <p:nvPicPr>
          <p:cNvPr id="159746" name="Picture 23" descr="39_15_AbscissionMap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941388"/>
            <a:ext cx="724376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7300913" y="952500"/>
            <a:ext cx="8382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0.5 mm</a:t>
            </a:r>
          </a:p>
        </p:txBody>
      </p:sp>
      <p:sp>
        <p:nvSpPr>
          <p:cNvPr id="159748" name="Text Box 9"/>
          <p:cNvSpPr txBox="1">
            <a:spLocks noChangeArrowheads="1"/>
          </p:cNvSpPr>
          <p:nvPr/>
        </p:nvSpPr>
        <p:spPr bwMode="auto">
          <a:xfrm>
            <a:off x="4675188" y="5522913"/>
            <a:ext cx="6127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Stem</a:t>
            </a:r>
          </a:p>
        </p:txBody>
      </p:sp>
      <p:sp>
        <p:nvSpPr>
          <p:cNvPr id="159749" name="Text Box 10"/>
          <p:cNvSpPr txBox="1">
            <a:spLocks noChangeArrowheads="1"/>
          </p:cNvSpPr>
          <p:nvPr/>
        </p:nvSpPr>
        <p:spPr bwMode="auto">
          <a:xfrm>
            <a:off x="6613525" y="5518150"/>
            <a:ext cx="7715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Petiole</a:t>
            </a:r>
          </a:p>
        </p:txBody>
      </p:sp>
      <p:sp>
        <p:nvSpPr>
          <p:cNvPr id="159750" name="Text Box 11"/>
          <p:cNvSpPr txBox="1">
            <a:spLocks noChangeArrowheads="1"/>
          </p:cNvSpPr>
          <p:nvPr/>
        </p:nvSpPr>
        <p:spPr bwMode="auto">
          <a:xfrm>
            <a:off x="4127500" y="4999038"/>
            <a:ext cx="1751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Protective layer</a:t>
            </a:r>
          </a:p>
        </p:txBody>
      </p:sp>
      <p:sp>
        <p:nvSpPr>
          <p:cNvPr id="159751" name="Text Box 12"/>
          <p:cNvSpPr txBox="1">
            <a:spLocks noChangeArrowheads="1"/>
          </p:cNvSpPr>
          <p:nvPr/>
        </p:nvSpPr>
        <p:spPr bwMode="auto">
          <a:xfrm>
            <a:off x="6065838" y="5005388"/>
            <a:ext cx="1843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Abscission layer</a:t>
            </a:r>
          </a:p>
        </p:txBody>
      </p:sp>
      <p:sp>
        <p:nvSpPr>
          <p:cNvPr id="159752" name="Line 13"/>
          <p:cNvSpPr>
            <a:spLocks noChangeShapeType="1"/>
          </p:cNvSpPr>
          <p:nvPr/>
        </p:nvSpPr>
        <p:spPr bwMode="auto">
          <a:xfrm>
            <a:off x="7235825" y="11906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14"/>
          <p:cNvSpPr>
            <a:spLocks noChangeShapeType="1"/>
          </p:cNvSpPr>
          <p:nvPr/>
        </p:nvSpPr>
        <p:spPr bwMode="auto">
          <a:xfrm>
            <a:off x="8121650" y="1190625"/>
            <a:ext cx="0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Line 15"/>
          <p:cNvSpPr>
            <a:spLocks noChangeShapeType="1"/>
          </p:cNvSpPr>
          <p:nvPr/>
        </p:nvSpPr>
        <p:spPr bwMode="auto">
          <a:xfrm>
            <a:off x="7235825" y="1243013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Line 16"/>
          <p:cNvSpPr>
            <a:spLocks noChangeShapeType="1"/>
          </p:cNvSpPr>
          <p:nvPr/>
        </p:nvSpPr>
        <p:spPr bwMode="auto">
          <a:xfrm flipH="1">
            <a:off x="4946650" y="4392613"/>
            <a:ext cx="1019175" cy="581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Line 17"/>
          <p:cNvSpPr>
            <a:spLocks noChangeShapeType="1"/>
          </p:cNvSpPr>
          <p:nvPr/>
        </p:nvSpPr>
        <p:spPr bwMode="auto">
          <a:xfrm flipH="1">
            <a:off x="4953000" y="4386263"/>
            <a:ext cx="101917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Line 18"/>
          <p:cNvSpPr>
            <a:spLocks noChangeShapeType="1"/>
          </p:cNvSpPr>
          <p:nvPr/>
        </p:nvSpPr>
        <p:spPr bwMode="auto">
          <a:xfrm flipH="1" flipV="1">
            <a:off x="6143625" y="4332288"/>
            <a:ext cx="609600" cy="676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Line 19"/>
          <p:cNvSpPr>
            <a:spLocks noChangeShapeType="1"/>
          </p:cNvSpPr>
          <p:nvPr/>
        </p:nvSpPr>
        <p:spPr bwMode="auto">
          <a:xfrm flipH="1" flipV="1">
            <a:off x="6138863" y="4333875"/>
            <a:ext cx="620712" cy="655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AutoShape 20"/>
          <p:cNvSpPr>
            <a:spLocks/>
          </p:cNvSpPr>
          <p:nvPr/>
        </p:nvSpPr>
        <p:spPr bwMode="auto">
          <a:xfrm rot="-5400000">
            <a:off x="4833937" y="4559301"/>
            <a:ext cx="258763" cy="1643062"/>
          </a:xfrm>
          <a:prstGeom prst="leftBrace">
            <a:avLst>
              <a:gd name="adj1" fmla="val 529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159760" name="AutoShape 21"/>
          <p:cNvSpPr>
            <a:spLocks/>
          </p:cNvSpPr>
          <p:nvPr/>
        </p:nvSpPr>
        <p:spPr bwMode="auto">
          <a:xfrm rot="-5400000">
            <a:off x="6850856" y="4234657"/>
            <a:ext cx="258763" cy="2305050"/>
          </a:xfrm>
          <a:prstGeom prst="leftBrace">
            <a:avLst>
              <a:gd name="adj1" fmla="val 742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9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39.15a</a:t>
            </a:r>
          </a:p>
        </p:txBody>
      </p:sp>
      <p:pic>
        <p:nvPicPr>
          <p:cNvPr id="161794" name="Picture 19" descr="39_15aAbscissionMap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947738"/>
            <a:ext cx="41084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Text Box 4"/>
          <p:cNvSpPr txBox="1">
            <a:spLocks noChangeArrowheads="1"/>
          </p:cNvSpPr>
          <p:nvPr/>
        </p:nvSpPr>
        <p:spPr bwMode="auto">
          <a:xfrm>
            <a:off x="5738813" y="950913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0.5 mm</a:t>
            </a:r>
          </a:p>
        </p:txBody>
      </p:sp>
      <p:sp>
        <p:nvSpPr>
          <p:cNvPr id="161796" name="Text Box 5"/>
          <p:cNvSpPr txBox="1">
            <a:spLocks noChangeArrowheads="1"/>
          </p:cNvSpPr>
          <p:nvPr/>
        </p:nvSpPr>
        <p:spPr bwMode="auto">
          <a:xfrm>
            <a:off x="3113088" y="5521325"/>
            <a:ext cx="6127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Stem</a:t>
            </a:r>
          </a:p>
        </p:txBody>
      </p:sp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5051425" y="5516563"/>
            <a:ext cx="7715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Petiole</a:t>
            </a:r>
          </a:p>
        </p:txBody>
      </p:sp>
      <p:sp>
        <p:nvSpPr>
          <p:cNvPr id="161798" name="Text Box 7"/>
          <p:cNvSpPr txBox="1">
            <a:spLocks noChangeArrowheads="1"/>
          </p:cNvSpPr>
          <p:nvPr/>
        </p:nvSpPr>
        <p:spPr bwMode="auto">
          <a:xfrm>
            <a:off x="2565400" y="4997450"/>
            <a:ext cx="17510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Protective layer</a:t>
            </a:r>
          </a:p>
        </p:txBody>
      </p:sp>
      <p:sp>
        <p:nvSpPr>
          <p:cNvPr id="161799" name="Text Box 8"/>
          <p:cNvSpPr txBox="1">
            <a:spLocks noChangeArrowheads="1"/>
          </p:cNvSpPr>
          <p:nvPr/>
        </p:nvSpPr>
        <p:spPr bwMode="auto">
          <a:xfrm>
            <a:off x="4503738" y="5003800"/>
            <a:ext cx="1843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Abscission layer</a:t>
            </a:r>
          </a:p>
        </p:txBody>
      </p:sp>
      <p:sp>
        <p:nvSpPr>
          <p:cNvPr id="161800" name="Line 9"/>
          <p:cNvSpPr>
            <a:spLocks noChangeShapeType="1"/>
          </p:cNvSpPr>
          <p:nvPr/>
        </p:nvSpPr>
        <p:spPr bwMode="auto">
          <a:xfrm>
            <a:off x="5673725" y="1189038"/>
            <a:ext cx="0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Line 10"/>
          <p:cNvSpPr>
            <a:spLocks noChangeShapeType="1"/>
          </p:cNvSpPr>
          <p:nvPr/>
        </p:nvSpPr>
        <p:spPr bwMode="auto">
          <a:xfrm>
            <a:off x="6559550" y="1189038"/>
            <a:ext cx="0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Line 11"/>
          <p:cNvSpPr>
            <a:spLocks noChangeShapeType="1"/>
          </p:cNvSpPr>
          <p:nvPr/>
        </p:nvSpPr>
        <p:spPr bwMode="auto">
          <a:xfrm>
            <a:off x="5673725" y="1241425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Line 12"/>
          <p:cNvSpPr>
            <a:spLocks noChangeShapeType="1"/>
          </p:cNvSpPr>
          <p:nvPr/>
        </p:nvSpPr>
        <p:spPr bwMode="auto">
          <a:xfrm flipH="1">
            <a:off x="3384550" y="4391025"/>
            <a:ext cx="1019175" cy="581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4" name="Line 13"/>
          <p:cNvSpPr>
            <a:spLocks noChangeShapeType="1"/>
          </p:cNvSpPr>
          <p:nvPr/>
        </p:nvSpPr>
        <p:spPr bwMode="auto">
          <a:xfrm flipH="1">
            <a:off x="3390900" y="4384675"/>
            <a:ext cx="101917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Line 14"/>
          <p:cNvSpPr>
            <a:spLocks noChangeShapeType="1"/>
          </p:cNvSpPr>
          <p:nvPr/>
        </p:nvSpPr>
        <p:spPr bwMode="auto">
          <a:xfrm flipH="1" flipV="1">
            <a:off x="4581525" y="4330700"/>
            <a:ext cx="609600" cy="676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Line 15"/>
          <p:cNvSpPr>
            <a:spLocks noChangeShapeType="1"/>
          </p:cNvSpPr>
          <p:nvPr/>
        </p:nvSpPr>
        <p:spPr bwMode="auto">
          <a:xfrm flipH="1" flipV="1">
            <a:off x="4576763" y="4332288"/>
            <a:ext cx="620712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AutoShape 16"/>
          <p:cNvSpPr>
            <a:spLocks/>
          </p:cNvSpPr>
          <p:nvPr/>
        </p:nvSpPr>
        <p:spPr bwMode="auto">
          <a:xfrm rot="-5400000">
            <a:off x="3271838" y="4557713"/>
            <a:ext cx="258762" cy="1643062"/>
          </a:xfrm>
          <a:prstGeom prst="leftBrace">
            <a:avLst>
              <a:gd name="adj1" fmla="val 529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  <p:sp>
        <p:nvSpPr>
          <p:cNvPr id="161808" name="AutoShape 17"/>
          <p:cNvSpPr>
            <a:spLocks/>
          </p:cNvSpPr>
          <p:nvPr/>
        </p:nvSpPr>
        <p:spPr bwMode="auto">
          <a:xfrm rot="-5400000">
            <a:off x="5288757" y="4233069"/>
            <a:ext cx="258762" cy="2305050"/>
          </a:xfrm>
          <a:prstGeom prst="leftBrace">
            <a:avLst>
              <a:gd name="adj1" fmla="val 742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2075"/>
            <a:ext cx="8153400" cy="366712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000" b="1">
                <a:latin typeface="Arial" charset="0"/>
                <a:ea typeface="ヒラギノ角ゴ Pro W3" charset="0"/>
              </a:rPr>
              <a:t>Fruit Ripening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A burst of ethylene production in a fruit triggers the ripening process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Ethylene triggers ripening, and ripening triggers release of more ethylene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Fruit producers can control ripening by picking green fruit and controlling ethylene levels</a:t>
            </a:r>
          </a:p>
        </p:txBody>
      </p:sp>
      <p:grpSp>
        <p:nvGrpSpPr>
          <p:cNvPr id="16384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6384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9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Systems Biology and Hormone Interactions </a:t>
            </a:r>
            <a:endParaRPr lang="en-US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88131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Interactions between hormones and signal transduction pathways make it hard to predict how genetic manipulation will affect a plant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Systems biology seeks a comprehensive understanding that permits modeling of plant functions</a:t>
            </a:r>
          </a:p>
        </p:txBody>
      </p:sp>
      <p:grpSp>
        <p:nvGrpSpPr>
          <p:cNvPr id="16589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6589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534400" cy="11287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In 1926, Frits Went extracted the chemical messenger for phototropism, auxin, by modifying earlier experiments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39.6</a:t>
            </a:r>
          </a:p>
        </p:txBody>
      </p:sp>
      <p:pic>
        <p:nvPicPr>
          <p:cNvPr id="63490" name="Picture 27" descr="39_06InqColeoptileChe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36525"/>
            <a:ext cx="50355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400300" y="3935413"/>
            <a:ext cx="842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Control</a:t>
            </a:r>
          </a:p>
        </p:txBody>
      </p:sp>
      <p:sp>
        <p:nvSpPr>
          <p:cNvPr id="63492" name="Text Box 22"/>
          <p:cNvSpPr txBox="1">
            <a:spLocks noChangeArrowheads="1"/>
          </p:cNvSpPr>
          <p:nvPr/>
        </p:nvSpPr>
        <p:spPr bwMode="auto">
          <a:xfrm>
            <a:off x="2090738" y="158750"/>
            <a:ext cx="1120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B11C27"/>
                </a:solidFill>
              </a:rPr>
              <a:t>RESULTS</a:t>
            </a:r>
          </a:p>
        </p:txBody>
      </p:sp>
      <p:sp>
        <p:nvSpPr>
          <p:cNvPr id="63493" name="Text Box 23"/>
          <p:cNvSpPr txBox="1">
            <a:spLocks noChangeArrowheads="1"/>
          </p:cNvSpPr>
          <p:nvPr/>
        </p:nvSpPr>
        <p:spPr bwMode="auto">
          <a:xfrm>
            <a:off x="4894263" y="568325"/>
            <a:ext cx="15827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Excised tip on</a:t>
            </a:r>
            <a:br>
              <a:rPr lang="en-US" sz="1800" b="1"/>
            </a:br>
            <a:r>
              <a:rPr lang="en-US" sz="1800" b="1"/>
              <a:t>agar cube</a:t>
            </a:r>
          </a:p>
        </p:txBody>
      </p:sp>
      <p:sp>
        <p:nvSpPr>
          <p:cNvPr id="63494" name="Text Box 24"/>
          <p:cNvSpPr txBox="1">
            <a:spLocks noChangeArrowheads="1"/>
          </p:cNvSpPr>
          <p:nvPr/>
        </p:nvSpPr>
        <p:spPr bwMode="auto">
          <a:xfrm>
            <a:off x="4921250" y="1560513"/>
            <a:ext cx="20335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Growth-promoting</a:t>
            </a:r>
            <a:br>
              <a:rPr lang="en-US" sz="1800" b="1"/>
            </a:br>
            <a:r>
              <a:rPr lang="en-US" sz="1800" b="1"/>
              <a:t>chemical diffuses</a:t>
            </a:r>
            <a:br>
              <a:rPr lang="en-US" sz="1800" b="1"/>
            </a:br>
            <a:r>
              <a:rPr lang="en-US" sz="1800" b="1"/>
              <a:t>into agar cube</a:t>
            </a:r>
          </a:p>
        </p:txBody>
      </p:sp>
      <p:sp>
        <p:nvSpPr>
          <p:cNvPr id="63495" name="Text Box 25"/>
          <p:cNvSpPr txBox="1">
            <a:spLocks noChangeArrowheads="1"/>
          </p:cNvSpPr>
          <p:nvPr/>
        </p:nvSpPr>
        <p:spPr bwMode="auto">
          <a:xfrm>
            <a:off x="3384550" y="3149600"/>
            <a:ext cx="11858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Control</a:t>
            </a:r>
            <a:br>
              <a:rPr lang="en-US" sz="1800" b="1"/>
            </a:br>
            <a:r>
              <a:rPr lang="en-US" sz="1800" b="1"/>
              <a:t>(agar cube</a:t>
            </a:r>
            <a:br>
              <a:rPr lang="en-US" sz="1800" b="1"/>
            </a:br>
            <a:r>
              <a:rPr lang="en-US" sz="1800" b="1"/>
              <a:t>lacking</a:t>
            </a:r>
            <a:br>
              <a:rPr lang="en-US" sz="1800" b="1"/>
            </a:br>
            <a:r>
              <a:rPr lang="en-US" sz="1800" b="1"/>
              <a:t>chemical)</a:t>
            </a:r>
          </a:p>
        </p:txBody>
      </p:sp>
      <p:sp>
        <p:nvSpPr>
          <p:cNvPr id="63496" name="Text Box 26"/>
          <p:cNvSpPr txBox="1">
            <a:spLocks noChangeArrowheads="1"/>
          </p:cNvSpPr>
          <p:nvPr/>
        </p:nvSpPr>
        <p:spPr bwMode="auto">
          <a:xfrm>
            <a:off x="5661025" y="3705225"/>
            <a:ext cx="6842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Offset</a:t>
            </a:r>
            <a:br>
              <a:rPr lang="en-US" sz="1800" b="1"/>
            </a:br>
            <a:r>
              <a:rPr lang="en-US" sz="1800" b="1"/>
              <a:t>cubes</a:t>
            </a:r>
          </a:p>
        </p:txBody>
      </p:sp>
    </p:spTree>
    <p:extLst>
      <p:ext uri="{BB962C8B-B14F-4D97-AF65-F5344CB8AC3E}">
        <p14:creationId xmlns:p14="http://schemas.microsoft.com/office/powerpoint/2010/main" val="29045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23875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A Survey of Plant Hormones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3133725"/>
          </a:xfrm>
        </p:spPr>
        <p:txBody>
          <a:bodyPr/>
          <a:lstStyle/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Plant hormones are produced in very low concentration, but a minute amount can greatly affect growth and development of a plant organ</a:t>
            </a:r>
          </a:p>
          <a:p>
            <a:pPr marL="350838" indent="-350838" eaLnBrk="1" hangingPunct="1"/>
            <a:r>
              <a:rPr lang="en-US" sz="2800">
                <a:latin typeface="Arial" charset="0"/>
                <a:ea typeface="ヒラギノ角ゴ Pro W3" charset="0"/>
              </a:rPr>
              <a:t>In general, hormones control plant growth and development by affecting the division, elongation, and differentiation of cells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Table 39.1</a:t>
            </a:r>
          </a:p>
        </p:txBody>
      </p:sp>
      <p:pic>
        <p:nvPicPr>
          <p:cNvPr id="67586" name="Picture 6" descr="39_T01PlantHormon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400"/>
            <a:ext cx="80549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9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1987</Words>
  <Application>Microsoft Macintosh PowerPoint</Application>
  <PresentationFormat>On-screen Show (4:3)</PresentationFormat>
  <Paragraphs>387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Concept 39.2: Plant hormones help coordinate growth, development, and responses to stimuli</vt:lpstr>
      <vt:lpstr>The Discovery of Plant Hormones</vt:lpstr>
      <vt:lpstr>PowerPoint Presentation</vt:lpstr>
      <vt:lpstr>Figure 39.5</vt:lpstr>
      <vt:lpstr>PowerPoint Presentation</vt:lpstr>
      <vt:lpstr>PowerPoint Presentation</vt:lpstr>
      <vt:lpstr>Figure 39.6</vt:lpstr>
      <vt:lpstr>A Survey of Plant Hormones</vt:lpstr>
      <vt:lpstr>Table 39.1</vt:lpstr>
      <vt:lpstr>Auxin</vt:lpstr>
      <vt:lpstr>Figure 39.7</vt:lpstr>
      <vt:lpstr>Figure 39.7a</vt:lpstr>
      <vt:lpstr>Figure 39.7b</vt:lpstr>
      <vt:lpstr>PowerPoint Presentation</vt:lpstr>
      <vt:lpstr>Figure 39.8</vt:lpstr>
      <vt:lpstr>Figure 39.8a</vt:lpstr>
      <vt:lpstr>Figure 39.8b</vt:lpstr>
      <vt:lpstr>PowerPoint Presentation</vt:lpstr>
      <vt:lpstr>PowerPoint Presentation</vt:lpstr>
      <vt:lpstr>PowerPoint Presentation</vt:lpstr>
      <vt:lpstr>Cytokinins</vt:lpstr>
      <vt:lpstr>PowerPoint Presentation</vt:lpstr>
      <vt:lpstr>PowerPoint Presentation</vt:lpstr>
      <vt:lpstr>Figure 39.9</vt:lpstr>
      <vt:lpstr>Figure 39.9a</vt:lpstr>
      <vt:lpstr>Figure 39.9b</vt:lpstr>
      <vt:lpstr>Figure 39.9c</vt:lpstr>
      <vt:lpstr>PowerPoint Presentation</vt:lpstr>
      <vt:lpstr>Gibberellins</vt:lpstr>
      <vt:lpstr>PowerPoint Presentation</vt:lpstr>
      <vt:lpstr>Figure 39.10</vt:lpstr>
      <vt:lpstr>Figure 39.10a</vt:lpstr>
      <vt:lpstr>PowerPoint Presentation</vt:lpstr>
      <vt:lpstr>Figure 39.10b</vt:lpstr>
      <vt:lpstr>PowerPoint Presentation</vt:lpstr>
      <vt:lpstr>Figure 39.11</vt:lpstr>
      <vt:lpstr>Brassinosteroids</vt:lpstr>
      <vt:lpstr>Abscisic Acid</vt:lpstr>
      <vt:lpstr>PowerPoint Presentation</vt:lpstr>
      <vt:lpstr>Figure 39.12</vt:lpstr>
      <vt:lpstr>Figure 39.12a</vt:lpstr>
      <vt:lpstr>Figure 39.12b</vt:lpstr>
      <vt:lpstr>PowerPoint Presentation</vt:lpstr>
      <vt:lpstr>Strigolactones</vt:lpstr>
      <vt:lpstr>Ethylene</vt:lpstr>
      <vt:lpstr>PowerPoint Presentation</vt:lpstr>
      <vt:lpstr>Figure 39.13</vt:lpstr>
      <vt:lpstr>PowerPoint Presentation</vt:lpstr>
      <vt:lpstr>Figure 39.14</vt:lpstr>
      <vt:lpstr>Figure 39.14a</vt:lpstr>
      <vt:lpstr>Figure 39.14b</vt:lpstr>
      <vt:lpstr>PowerPoint Presentation</vt:lpstr>
      <vt:lpstr>PowerPoint Presentation</vt:lpstr>
      <vt:lpstr>Figure 39.15</vt:lpstr>
      <vt:lpstr>Figure 39.15a</vt:lpstr>
      <vt:lpstr>PowerPoint Presentation</vt:lpstr>
      <vt:lpstr>Systems Biology and Hormone Interactions </vt:lpstr>
    </vt:vector>
  </TitlesOfParts>
  <Company>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39.2: Plant hormones help coordinate growth, development, and responses to stimuli</dc:title>
  <dc:creator>m n</dc:creator>
  <cp:lastModifiedBy>m n</cp:lastModifiedBy>
  <cp:revision>1</cp:revision>
  <dcterms:created xsi:type="dcterms:W3CDTF">2013-08-17T00:15:01Z</dcterms:created>
  <dcterms:modified xsi:type="dcterms:W3CDTF">2013-08-17T00:16:03Z</dcterms:modified>
</cp:coreProperties>
</file>